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theme/theme2.xml" ContentType="application/vnd.openxmlformats-officedocument.theme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notesSlides/notesSlide10.xml" ContentType="application/vnd.openxmlformats-officedocument.presentationml.notesSlide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notesSlides/notesSlide11.xml" ContentType="application/vnd.openxmlformats-officedocument.presentationml.notesSlid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notesSlides/notesSlide12.xml" ContentType="application/vnd.openxmlformats-officedocument.presentationml.notesSlide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notesSlides/notesSlide13.xml" ContentType="application/vnd.openxmlformats-officedocument.presentationml.notesSlide+xml"/>
  <Override PartName="/ppt/charts/chart21.xml" ContentType="application/vnd.openxmlformats-officedocument.drawingml.chart+xml"/>
  <Override PartName="/ppt/drawings/drawing1.xml" ContentType="application/vnd.openxmlformats-officedocument.drawingml.chartshapes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704" r:id="rId2"/>
    <p:sldMasterId id="2147483747" r:id="rId3"/>
  </p:sldMasterIdLst>
  <p:notesMasterIdLst>
    <p:notesMasterId r:id="rId41"/>
  </p:notesMasterIdLst>
  <p:handoutMasterIdLst>
    <p:handoutMasterId r:id="rId42"/>
  </p:handoutMasterIdLst>
  <p:sldIdLst>
    <p:sldId id="308" r:id="rId4"/>
    <p:sldId id="485" r:id="rId5"/>
    <p:sldId id="409" r:id="rId6"/>
    <p:sldId id="410" r:id="rId7"/>
    <p:sldId id="411" r:id="rId8"/>
    <p:sldId id="412" r:id="rId9"/>
    <p:sldId id="413" r:id="rId10"/>
    <p:sldId id="469" r:id="rId11"/>
    <p:sldId id="414" r:id="rId12"/>
    <p:sldId id="416" r:id="rId13"/>
    <p:sldId id="417" r:id="rId14"/>
    <p:sldId id="418" r:id="rId15"/>
    <p:sldId id="419" r:id="rId16"/>
    <p:sldId id="484" r:id="rId17"/>
    <p:sldId id="386" r:id="rId18"/>
    <p:sldId id="358" r:id="rId19"/>
    <p:sldId id="420" r:id="rId20"/>
    <p:sldId id="336" r:id="rId21"/>
    <p:sldId id="421" r:id="rId22"/>
    <p:sldId id="422" r:id="rId23"/>
    <p:sldId id="339" r:id="rId24"/>
    <p:sldId id="362" r:id="rId25"/>
    <p:sldId id="363" r:id="rId26"/>
    <p:sldId id="423" r:id="rId27"/>
    <p:sldId id="424" r:id="rId28"/>
    <p:sldId id="401" r:id="rId29"/>
    <p:sldId id="369" r:id="rId30"/>
    <p:sldId id="437" r:id="rId31"/>
    <p:sldId id="449" r:id="rId32"/>
    <p:sldId id="450" r:id="rId33"/>
    <p:sldId id="347" r:id="rId34"/>
    <p:sldId id="490" r:id="rId35"/>
    <p:sldId id="489" r:id="rId36"/>
    <p:sldId id="487" r:id="rId37"/>
    <p:sldId id="488" r:id="rId38"/>
    <p:sldId id="461" r:id="rId39"/>
    <p:sldId id="407" r:id="rId40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8220"/>
    <a:srgbClr val="007DC5"/>
    <a:srgbClr val="F8A15A"/>
    <a:srgbClr val="EB4123"/>
    <a:srgbClr val="FF6600"/>
    <a:srgbClr val="004821"/>
    <a:srgbClr val="0026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236" autoAdjust="0"/>
    <p:restoredTop sz="91681" autoAdjust="0"/>
  </p:normalViewPr>
  <p:slideViewPr>
    <p:cSldViewPr>
      <p:cViewPr>
        <p:scale>
          <a:sx n="70" d="100"/>
          <a:sy n="70" d="100"/>
        </p:scale>
        <p:origin x="-378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96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handoutMaster" Target="handoutMasters/handout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6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7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8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9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0.xlsx"/></Relationships>
</file>

<file path=ppt/charts/_rels/chart2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pr\IR\Bank%20of%20India\Quarter%20Performance\FY14\Q4\Final_Presentation%20Input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txPr>
        <a:bodyPr/>
        <a:lstStyle/>
        <a:p>
          <a:pPr>
            <a:defRPr sz="1500"/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3.3333333333333354E-2"/>
          <c:y val="0.10950450450450452"/>
          <c:w val="0.93333333333333335"/>
          <c:h val="0.760915797687452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CASA - Domestic</c:v>
                </c:pt>
              </c:strCache>
            </c:strRef>
          </c:tx>
          <c:spPr>
            <a:solidFill>
              <a:srgbClr val="007DC5"/>
            </a:solidFill>
            <a:scene3d>
              <a:camera prst="orthographicFront"/>
              <a:lightRig rig="threePt" dir="t"/>
            </a:scene3d>
            <a:sp3d>
              <a:bevelT w="190500" h="38100"/>
            </a:sp3d>
          </c:spPr>
          <c:invertIfNegative val="0"/>
          <c:dPt>
            <c:idx val="2"/>
            <c:invertIfNegative val="0"/>
            <c:bubble3D val="0"/>
            <c:spPr>
              <a:solidFill>
                <a:srgbClr val="0070C0"/>
              </a:solidFill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</c:dPt>
          <c:dPt>
            <c:idx val="3"/>
            <c:invertIfNegative val="0"/>
            <c:bubble3D val="0"/>
            <c:spPr>
              <a:solidFill>
                <a:srgbClr val="F58220"/>
              </a:solidFill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</c:dPt>
          <c:dLbls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Sheet1!$A$2:$A$3</c:f>
              <c:strCache>
                <c:ptCount val="2"/>
                <c:pt idx="0">
                  <c:v>Qtr Sept. 13</c:v>
                </c:pt>
                <c:pt idx="1">
                  <c:v>Qtr Sept. 14</c:v>
                </c:pt>
              </c:strCache>
            </c:strRef>
          </c:cat>
          <c:val>
            <c:numRef>
              <c:f>Sheet1!$B$2:$B$3</c:f>
              <c:numCache>
                <c:formatCode>_ * #,##0_ ;_ * \-#,##0_ ;_ * "-"??_ ;_ @_ </c:formatCode>
                <c:ptCount val="2"/>
                <c:pt idx="0">
                  <c:v>95828</c:v>
                </c:pt>
                <c:pt idx="1">
                  <c:v>107587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9726976"/>
        <c:axId val="159757440"/>
      </c:barChart>
      <c:catAx>
        <c:axId val="15972697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159757440"/>
        <c:crosses val="autoZero"/>
        <c:auto val="1"/>
        <c:lblAlgn val="ctr"/>
        <c:lblOffset val="100"/>
        <c:noMultiLvlLbl val="0"/>
      </c:catAx>
      <c:valAx>
        <c:axId val="159757440"/>
        <c:scaling>
          <c:orientation val="minMax"/>
          <c:max val="120000"/>
          <c:min val="70000"/>
        </c:scaling>
        <c:delete val="1"/>
        <c:axPos val="l"/>
        <c:numFmt formatCode="_ * #,##0_ ;_ * \-#,##0_ ;_ * &quot;-&quot;??_ ;_ @_ " sourceLinked="1"/>
        <c:majorTickMark val="out"/>
        <c:minorTickMark val="none"/>
        <c:tickLblPos val="none"/>
        <c:crossAx val="159726976"/>
        <c:crosses val="autoZero"/>
        <c:crossBetween val="between"/>
        <c:majorUnit val="15000"/>
      </c:valAx>
      <c:spPr>
        <a:solidFill>
          <a:schemeClr val="accent1">
            <a:lumMod val="20000"/>
            <a:lumOff val="80000"/>
          </a:schemeClr>
        </a:solidFill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5714285714285712E-2"/>
          <c:y val="0.18776017060367453"/>
          <c:w val="0.93452380952380965"/>
          <c:h val="0.6798090551181168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ATM Strength</c:v>
                </c:pt>
              </c:strCache>
            </c:strRef>
          </c:tx>
          <c:spPr>
            <a:solidFill>
              <a:srgbClr val="007DC5"/>
            </a:solidFill>
            <a:scene3d>
              <a:camera prst="orthographicFront"/>
              <a:lightRig rig="threePt" dir="t"/>
            </a:scene3d>
            <a:sp3d>
              <a:bevelT w="190500" h="38100"/>
            </a:sp3d>
          </c:spPr>
          <c:invertIfNegative val="0"/>
          <c:dPt>
            <c:idx val="4"/>
            <c:invertIfNegative val="0"/>
            <c:bubble3D val="0"/>
            <c:spPr>
              <a:solidFill>
                <a:srgbClr val="F58220"/>
              </a:solidFill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IN" sz="14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Q2FY14</c:v>
                </c:pt>
                <c:pt idx="1">
                  <c:v>Q3FY14</c:v>
                </c:pt>
                <c:pt idx="2">
                  <c:v>Q4FY14</c:v>
                </c:pt>
                <c:pt idx="3">
                  <c:v>Q1FY15</c:v>
                </c:pt>
                <c:pt idx="4">
                  <c:v>Q2FY15</c:v>
                </c:pt>
              </c:strCache>
            </c:strRef>
          </c:cat>
          <c:val>
            <c:numRef>
              <c:f>Sheet1!$B$2:$B$6</c:f>
              <c:numCache>
                <c:formatCode>_ * #,##0_ ;_ * \-#,##0_ ;_ * "-"??_ ;_ @_ </c:formatCode>
                <c:ptCount val="5"/>
                <c:pt idx="0">
                  <c:v>15287</c:v>
                </c:pt>
                <c:pt idx="1">
                  <c:v>16106</c:v>
                </c:pt>
                <c:pt idx="2">
                  <c:v>16924</c:v>
                </c:pt>
                <c:pt idx="3">
                  <c:v>17640</c:v>
                </c:pt>
                <c:pt idx="4">
                  <c:v>22124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2534912"/>
        <c:axId val="162536448"/>
      </c:barChart>
      <c:catAx>
        <c:axId val="16253491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0"/>
          <a:lstStyle/>
          <a:p>
            <a:pPr>
              <a:defRPr lang="en-IN" sz="1200" b="1"/>
            </a:pPr>
            <a:endParaRPr lang="en-US"/>
          </a:p>
        </c:txPr>
        <c:crossAx val="162536448"/>
        <c:crosses val="autoZero"/>
        <c:auto val="1"/>
        <c:lblAlgn val="ctr"/>
        <c:lblOffset val="100"/>
        <c:noMultiLvlLbl val="0"/>
      </c:catAx>
      <c:valAx>
        <c:axId val="162536448"/>
        <c:scaling>
          <c:orientation val="minMax"/>
          <c:min val="12000"/>
        </c:scaling>
        <c:delete val="1"/>
        <c:axPos val="l"/>
        <c:numFmt formatCode="_ * #,##0_ ;_ * \-#,##0_ ;_ * &quot;-&quot;??_ ;_ @_ " sourceLinked="1"/>
        <c:majorTickMark val="none"/>
        <c:minorTickMark val="none"/>
        <c:tickLblPos val="none"/>
        <c:crossAx val="162534912"/>
        <c:crosses val="autoZero"/>
        <c:crossBetween val="between"/>
      </c:valAx>
      <c:spPr>
        <a:solidFill>
          <a:schemeClr val="accent1">
            <a:lumMod val="20000"/>
            <a:lumOff val="80000"/>
          </a:schemeClr>
        </a:solidFill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273809523809524E-2"/>
          <c:y val="4.5833333333333684E-2"/>
          <c:w val="0.93452380952380965"/>
          <c:h val="0.7548090551181142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ATM Strength</c:v>
                </c:pt>
              </c:strCache>
            </c:strRef>
          </c:tx>
          <c:spPr>
            <a:solidFill>
              <a:srgbClr val="007DC5"/>
            </a:solidFill>
            <a:scene3d>
              <a:camera prst="orthographicFront"/>
              <a:lightRig rig="threePt" dir="t"/>
            </a:scene3d>
            <a:sp3d>
              <a:bevelT w="190500" h="38100"/>
            </a:sp3d>
          </c:spPr>
          <c:invertIfNegative val="0"/>
          <c:dPt>
            <c:idx val="4"/>
            <c:invertIfNegative val="0"/>
            <c:bubble3D val="0"/>
            <c:spPr>
              <a:solidFill>
                <a:srgbClr val="F58220"/>
              </a:solidFill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IN" sz="14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Q2FY14</c:v>
                </c:pt>
                <c:pt idx="1">
                  <c:v>Q3FY14</c:v>
                </c:pt>
                <c:pt idx="2">
                  <c:v>Q4FY14</c:v>
                </c:pt>
                <c:pt idx="3">
                  <c:v>Q1FY15</c:v>
                </c:pt>
                <c:pt idx="4">
                  <c:v>Q2FY15</c:v>
                </c:pt>
              </c:strCache>
            </c:strRef>
          </c:cat>
          <c:val>
            <c:numRef>
              <c:f>Sheet1!$B$2:$B$6</c:f>
              <c:numCache>
                <c:formatCode>_ * #,##0_ ;_ * \-#,##0_ ;_ * "-"??_ ;_ @_ </c:formatCode>
                <c:ptCount val="5"/>
                <c:pt idx="0">
                  <c:v>2905</c:v>
                </c:pt>
                <c:pt idx="1">
                  <c:v>3362</c:v>
                </c:pt>
                <c:pt idx="2">
                  <c:v>4225</c:v>
                </c:pt>
                <c:pt idx="3">
                  <c:v>5032</c:v>
                </c:pt>
                <c:pt idx="4">
                  <c:v>5747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2590080"/>
        <c:axId val="164119680"/>
      </c:barChart>
      <c:catAx>
        <c:axId val="16259008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0"/>
          <a:lstStyle/>
          <a:p>
            <a:pPr>
              <a:defRPr lang="en-IN" sz="1200" b="1"/>
            </a:pPr>
            <a:endParaRPr lang="en-US"/>
          </a:p>
        </c:txPr>
        <c:crossAx val="164119680"/>
        <c:crosses val="autoZero"/>
        <c:auto val="1"/>
        <c:lblAlgn val="ctr"/>
        <c:lblOffset val="100"/>
        <c:noMultiLvlLbl val="0"/>
      </c:catAx>
      <c:valAx>
        <c:axId val="164119680"/>
        <c:scaling>
          <c:orientation val="minMax"/>
        </c:scaling>
        <c:delete val="1"/>
        <c:axPos val="l"/>
        <c:numFmt formatCode="_ * #,##0_ ;_ * \-#,##0_ ;_ * &quot;-&quot;??_ ;_ @_ " sourceLinked="1"/>
        <c:majorTickMark val="none"/>
        <c:minorTickMark val="none"/>
        <c:tickLblPos val="none"/>
        <c:crossAx val="162590080"/>
        <c:crosses val="autoZero"/>
        <c:crossBetween val="between"/>
      </c:valAx>
      <c:spPr>
        <a:solidFill>
          <a:schemeClr val="accent1">
            <a:lumMod val="20000"/>
            <a:lumOff val="80000"/>
          </a:schemeClr>
        </a:solidFill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7857142857142856E-2"/>
          <c:y val="0.1085935039370079"/>
          <c:w val="0.9464285714285714"/>
          <c:h val="0.750642388451443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Mobile Banking User</c:v>
                </c:pt>
              </c:strCache>
            </c:strRef>
          </c:tx>
          <c:spPr>
            <a:solidFill>
              <a:srgbClr val="007DC5"/>
            </a:solidFill>
            <a:scene3d>
              <a:camera prst="orthographicFront"/>
              <a:lightRig rig="threePt" dir="t"/>
            </a:scene3d>
            <a:sp3d>
              <a:bevelT w="190500" h="38100"/>
            </a:sp3d>
          </c:spPr>
          <c:invertIfNegative val="0"/>
          <c:dPt>
            <c:idx val="4"/>
            <c:invertIfNegative val="0"/>
            <c:bubble3D val="0"/>
            <c:spPr>
              <a:solidFill>
                <a:srgbClr val="F58220"/>
              </a:solidFill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IN" sz="14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Q2FY14</c:v>
                </c:pt>
                <c:pt idx="1">
                  <c:v>Q3FY14</c:v>
                </c:pt>
                <c:pt idx="2">
                  <c:v>Q4FY14</c:v>
                </c:pt>
                <c:pt idx="3">
                  <c:v>Q1FY15</c:v>
                </c:pt>
                <c:pt idx="4">
                  <c:v>Q2FY15</c:v>
                </c:pt>
              </c:strCache>
            </c:strRef>
          </c:cat>
          <c:val>
            <c:numRef>
              <c:f>Sheet1!$B$2:$B$6</c:f>
              <c:numCache>
                <c:formatCode>_ * #,##0_ ;_ * \-#,##0_ ;_ * "-"??_ ;_ @_ </c:formatCode>
                <c:ptCount val="5"/>
                <c:pt idx="0">
                  <c:v>153437</c:v>
                </c:pt>
                <c:pt idx="1">
                  <c:v>157506</c:v>
                </c:pt>
                <c:pt idx="2">
                  <c:v>158922</c:v>
                </c:pt>
                <c:pt idx="3">
                  <c:v>162536</c:v>
                </c:pt>
                <c:pt idx="4">
                  <c:v>162579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2924032"/>
        <c:axId val="162925568"/>
      </c:barChart>
      <c:catAx>
        <c:axId val="16292403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0"/>
          <a:lstStyle/>
          <a:p>
            <a:pPr>
              <a:defRPr lang="en-IN" sz="1200" b="1"/>
            </a:pPr>
            <a:endParaRPr lang="en-US"/>
          </a:p>
        </c:txPr>
        <c:crossAx val="162925568"/>
        <c:crosses val="autoZero"/>
        <c:auto val="1"/>
        <c:lblAlgn val="ctr"/>
        <c:lblOffset val="100"/>
        <c:noMultiLvlLbl val="0"/>
      </c:catAx>
      <c:valAx>
        <c:axId val="162925568"/>
        <c:scaling>
          <c:orientation val="minMax"/>
        </c:scaling>
        <c:delete val="1"/>
        <c:axPos val="l"/>
        <c:numFmt formatCode="_ * #,##0_ ;_ * \-#,##0_ ;_ * &quot;-&quot;??_ ;_ @_ " sourceLinked="1"/>
        <c:majorTickMark val="none"/>
        <c:minorTickMark val="none"/>
        <c:tickLblPos val="none"/>
        <c:crossAx val="162924032"/>
        <c:crosses val="autoZero"/>
        <c:crossBetween val="between"/>
      </c:valAx>
      <c:spPr>
        <a:solidFill>
          <a:schemeClr val="accent1">
            <a:lumMod val="20000"/>
            <a:lumOff val="80000"/>
          </a:schemeClr>
        </a:solidFill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273809523809524E-2"/>
          <c:y val="4.5833333333333788E-2"/>
          <c:w val="0.93452380952380965"/>
          <c:h val="0.754809055118115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ATM Strength</c:v>
                </c:pt>
              </c:strCache>
            </c:strRef>
          </c:tx>
          <c:spPr>
            <a:solidFill>
              <a:srgbClr val="007DC5"/>
            </a:solidFill>
            <a:scene3d>
              <a:camera prst="orthographicFront"/>
              <a:lightRig rig="threePt" dir="t"/>
            </a:scene3d>
            <a:sp3d>
              <a:bevelT w="190500" h="38100"/>
            </a:sp3d>
          </c:spPr>
          <c:invertIfNegative val="0"/>
          <c:dPt>
            <c:idx val="4"/>
            <c:invertIfNegative val="0"/>
            <c:bubble3D val="0"/>
            <c:spPr>
              <a:solidFill>
                <a:srgbClr val="F58220"/>
              </a:solidFill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IN" sz="14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Q2FY14</c:v>
                </c:pt>
                <c:pt idx="1">
                  <c:v>Q3FY14</c:v>
                </c:pt>
                <c:pt idx="2">
                  <c:v>Q4FY14</c:v>
                </c:pt>
                <c:pt idx="3">
                  <c:v>Q1FY15</c:v>
                </c:pt>
                <c:pt idx="4">
                  <c:v>Q2FY15</c:v>
                </c:pt>
              </c:strCache>
            </c:strRef>
          </c:cat>
          <c:val>
            <c:numRef>
              <c:f>Sheet1!$B$2:$B$6</c:f>
              <c:numCache>
                <c:formatCode>_ * #,##0_ ;_ * \-#,##0_ ;_ * "-"??_ ;_ @_ </c:formatCode>
                <c:ptCount val="5"/>
                <c:pt idx="0">
                  <c:v>48371</c:v>
                </c:pt>
                <c:pt idx="1">
                  <c:v>50048</c:v>
                </c:pt>
                <c:pt idx="2">
                  <c:v>52353</c:v>
                </c:pt>
                <c:pt idx="3">
                  <c:v>54333</c:v>
                </c:pt>
                <c:pt idx="4">
                  <c:v>56385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2987392"/>
        <c:axId val="162993280"/>
      </c:barChart>
      <c:catAx>
        <c:axId val="16298739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0"/>
          <a:lstStyle/>
          <a:p>
            <a:pPr>
              <a:defRPr lang="en-IN" sz="1200" b="1"/>
            </a:pPr>
            <a:endParaRPr lang="en-US"/>
          </a:p>
        </c:txPr>
        <c:crossAx val="162993280"/>
        <c:crosses val="autoZero"/>
        <c:auto val="1"/>
        <c:lblAlgn val="ctr"/>
        <c:lblOffset val="100"/>
        <c:noMultiLvlLbl val="0"/>
      </c:catAx>
      <c:valAx>
        <c:axId val="162993280"/>
        <c:scaling>
          <c:orientation val="minMax"/>
        </c:scaling>
        <c:delete val="1"/>
        <c:axPos val="l"/>
        <c:numFmt formatCode="_ * #,##0_ ;_ * \-#,##0_ ;_ * &quot;-&quot;??_ ;_ @_ " sourceLinked="1"/>
        <c:majorTickMark val="none"/>
        <c:minorTickMark val="none"/>
        <c:tickLblPos val="none"/>
        <c:crossAx val="162987392"/>
        <c:crosses val="autoZero"/>
        <c:crossBetween val="between"/>
      </c:valAx>
      <c:spPr>
        <a:solidFill>
          <a:schemeClr val="accent1">
            <a:lumMod val="20000"/>
            <a:lumOff val="80000"/>
          </a:schemeClr>
        </a:solidFill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273809523809524E-2"/>
          <c:y val="4.5833333333333823E-2"/>
          <c:w val="0.93452380952380965"/>
          <c:h val="0.7548090551181162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Internet Retail</c:v>
                </c:pt>
              </c:strCache>
            </c:strRef>
          </c:tx>
          <c:spPr>
            <a:solidFill>
              <a:srgbClr val="007DC5"/>
            </a:solidFill>
            <a:scene3d>
              <a:camera prst="orthographicFront"/>
              <a:lightRig rig="threePt" dir="t"/>
            </a:scene3d>
            <a:sp3d>
              <a:bevelT w="190500" h="38100"/>
            </a:sp3d>
          </c:spPr>
          <c:invertIfNegative val="0"/>
          <c:dPt>
            <c:idx val="4"/>
            <c:invertIfNegative val="0"/>
            <c:bubble3D val="0"/>
            <c:spPr>
              <a:solidFill>
                <a:srgbClr val="F58220"/>
              </a:solidFill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IN" sz="14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Q2FY14</c:v>
                </c:pt>
                <c:pt idx="1">
                  <c:v>Q3FY14</c:v>
                </c:pt>
                <c:pt idx="2">
                  <c:v>Q4FY14</c:v>
                </c:pt>
                <c:pt idx="3">
                  <c:v>Q1FY15</c:v>
                </c:pt>
                <c:pt idx="4">
                  <c:v>Q2FY15</c:v>
                </c:pt>
              </c:strCache>
            </c:strRef>
          </c:cat>
          <c:val>
            <c:numRef>
              <c:f>Sheet1!$B$2:$B$6</c:f>
              <c:numCache>
                <c:formatCode>_ * #,##0_ ;_ * \-#,##0_ ;_ * "-"??_ ;_ @_ </c:formatCode>
                <c:ptCount val="5"/>
                <c:pt idx="0">
                  <c:v>2201</c:v>
                </c:pt>
                <c:pt idx="1">
                  <c:v>2292</c:v>
                </c:pt>
                <c:pt idx="2">
                  <c:v>2397</c:v>
                </c:pt>
                <c:pt idx="3">
                  <c:v>2503</c:v>
                </c:pt>
                <c:pt idx="4">
                  <c:v>2706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022336"/>
        <c:axId val="163023872"/>
      </c:barChart>
      <c:catAx>
        <c:axId val="1630223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0"/>
          <a:lstStyle/>
          <a:p>
            <a:pPr>
              <a:defRPr lang="en-IN" sz="1200" b="1"/>
            </a:pPr>
            <a:endParaRPr lang="en-US"/>
          </a:p>
        </c:txPr>
        <c:crossAx val="163023872"/>
        <c:crosses val="autoZero"/>
        <c:auto val="1"/>
        <c:lblAlgn val="ctr"/>
        <c:lblOffset val="100"/>
        <c:noMultiLvlLbl val="0"/>
      </c:catAx>
      <c:valAx>
        <c:axId val="163023872"/>
        <c:scaling>
          <c:orientation val="minMax"/>
        </c:scaling>
        <c:delete val="1"/>
        <c:axPos val="l"/>
        <c:numFmt formatCode="_ * #,##0_ ;_ * \-#,##0_ ;_ * &quot;-&quot;??_ ;_ @_ " sourceLinked="1"/>
        <c:majorTickMark val="none"/>
        <c:minorTickMark val="none"/>
        <c:tickLblPos val="none"/>
        <c:crossAx val="163022336"/>
        <c:crosses val="autoZero"/>
        <c:crossBetween val="between"/>
      </c:valAx>
      <c:spPr>
        <a:solidFill>
          <a:schemeClr val="accent1">
            <a:lumMod val="20000"/>
            <a:lumOff val="80000"/>
          </a:schemeClr>
        </a:solidFill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lang="en-IN" sz="1400"/>
            </a:pPr>
            <a:r>
              <a:rPr lang="en-US" sz="1400" dirty="0" smtClean="0"/>
              <a:t>No. of A/Cs through BC Channel</a:t>
            </a:r>
            <a:endParaRPr lang="en-US" sz="1400" dirty="0"/>
          </a:p>
        </c:rich>
      </c:tx>
      <c:layout>
        <c:manualLayout>
          <c:xMode val="edge"/>
          <c:yMode val="edge"/>
          <c:x val="2.7188909078672874E-2"/>
          <c:y val="2.2554910899295496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3.1073446327683836E-2"/>
          <c:y val="2.6947131608548981E-2"/>
          <c:w val="0.93785310734463279"/>
          <c:h val="0.8217034120734950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Business Per branch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90500" h="38100"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007DC5"/>
              </a:solidFill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</c:dPt>
          <c:dPt>
            <c:idx val="1"/>
            <c:invertIfNegative val="0"/>
            <c:bubble3D val="0"/>
            <c:spPr>
              <a:solidFill>
                <a:srgbClr val="007DC5"/>
              </a:solidFill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</c:dPt>
          <c:dPt>
            <c:idx val="2"/>
            <c:invertIfNegative val="0"/>
            <c:bubble3D val="0"/>
            <c:spPr>
              <a:solidFill>
                <a:srgbClr val="007DC5"/>
              </a:solidFill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</c:dPt>
          <c:dPt>
            <c:idx val="3"/>
            <c:invertIfNegative val="0"/>
            <c:bubble3D val="0"/>
            <c:spPr>
              <a:solidFill>
                <a:srgbClr val="007DC5"/>
              </a:solidFill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</c:dPt>
          <c:dPt>
            <c:idx val="4"/>
            <c:invertIfNegative val="0"/>
            <c:bubble3D val="0"/>
            <c:spPr>
              <a:solidFill>
                <a:srgbClr val="F58220"/>
              </a:solidFill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</c:dPt>
          <c:dLbls>
            <c:dLbl>
              <c:idx val="4"/>
              <c:layout>
                <c:manualLayout>
                  <c:x val="-8.5470085470085479E-3"/>
                  <c:y val="-6.391076115485554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IN" sz="14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FY12</c:v>
                </c:pt>
                <c:pt idx="1">
                  <c:v>FY13</c:v>
                </c:pt>
                <c:pt idx="2">
                  <c:v>FY14</c:v>
                </c:pt>
                <c:pt idx="3">
                  <c:v>Q1FY15</c:v>
                </c:pt>
                <c:pt idx="4">
                  <c:v>Q2FY15</c:v>
                </c:pt>
              </c:strCache>
            </c:strRef>
          </c:cat>
          <c:val>
            <c:numRef>
              <c:f>Sheet1!$B$2:$B$6</c:f>
              <c:numCache>
                <c:formatCode>0</c:formatCode>
                <c:ptCount val="5"/>
                <c:pt idx="0">
                  <c:v>7.65</c:v>
                </c:pt>
                <c:pt idx="1">
                  <c:v>11.87</c:v>
                </c:pt>
                <c:pt idx="2">
                  <c:v>22.68</c:v>
                </c:pt>
                <c:pt idx="3">
                  <c:v>27.76</c:v>
                </c:pt>
                <c:pt idx="4">
                  <c:v>33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64578816"/>
        <c:axId val="164604160"/>
      </c:barChart>
      <c:catAx>
        <c:axId val="16457881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0"/>
          <a:lstStyle/>
          <a:p>
            <a:pPr>
              <a:defRPr lang="en-IN" sz="1200" b="1"/>
            </a:pPr>
            <a:endParaRPr lang="en-US"/>
          </a:p>
        </c:txPr>
        <c:crossAx val="164604160"/>
        <c:crosses val="autoZero"/>
        <c:auto val="1"/>
        <c:lblAlgn val="ctr"/>
        <c:lblOffset val="100"/>
        <c:noMultiLvlLbl val="0"/>
      </c:catAx>
      <c:valAx>
        <c:axId val="164604160"/>
        <c:scaling>
          <c:orientation val="minMax"/>
          <c:max val="40"/>
          <c:min val="0"/>
        </c:scaling>
        <c:delete val="1"/>
        <c:axPos val="l"/>
        <c:numFmt formatCode="0" sourceLinked="1"/>
        <c:majorTickMark val="out"/>
        <c:minorTickMark val="none"/>
        <c:tickLblPos val="nextTo"/>
        <c:crossAx val="164578816"/>
        <c:crosses val="autoZero"/>
        <c:crossBetween val="between"/>
      </c:valAx>
      <c:spPr>
        <a:solidFill>
          <a:schemeClr val="accent1">
            <a:lumMod val="20000"/>
            <a:lumOff val="80000"/>
          </a:schemeClr>
        </a:solidFill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lang="en-IN" sz="1400"/>
            </a:pPr>
            <a:r>
              <a:rPr lang="en-US" sz="1300" dirty="0" smtClean="0"/>
              <a:t>BC Channel Transactions</a:t>
            </a:r>
            <a:endParaRPr lang="en-US" sz="1300" dirty="0"/>
          </a:p>
        </c:rich>
      </c:tx>
      <c:layout>
        <c:manualLayout>
          <c:xMode val="edge"/>
          <c:yMode val="edge"/>
          <c:x val="2.8604434314131781E-2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3.4941635585025554E-2"/>
          <c:y val="5.7872027360216335E-2"/>
          <c:w val="0.93888888888889244"/>
          <c:h val="0.8150203638338311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Business Per employee</c:v>
                </c:pt>
              </c:strCache>
            </c:strRef>
          </c:tx>
          <c:spPr>
            <a:solidFill>
              <a:srgbClr val="007DC5"/>
            </a:solidFill>
            <a:scene3d>
              <a:camera prst="orthographicFront"/>
              <a:lightRig rig="threePt" dir="t"/>
            </a:scene3d>
            <a:sp3d>
              <a:bevelT w="190500" h="38100"/>
            </a:sp3d>
          </c:spPr>
          <c:invertIfNegative val="0"/>
          <c:dPt>
            <c:idx val="4"/>
            <c:invertIfNegative val="0"/>
            <c:bubble3D val="0"/>
            <c:spPr>
              <a:solidFill>
                <a:srgbClr val="F58220"/>
              </a:solidFill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</c:dPt>
          <c:dLbls>
            <c:dLbl>
              <c:idx val="2"/>
              <c:layout>
                <c:manualLayout>
                  <c:x val="-1.3157894736842105E-2"/>
                  <c:y val="2.525252525252525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4.8245614035087717E-2"/>
                  <c:y val="2.525252525252525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2.1929824561403508E-2"/>
                  <c:y val="3.030303030303030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IN" sz="14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FY12</c:v>
                </c:pt>
                <c:pt idx="1">
                  <c:v>FY13</c:v>
                </c:pt>
                <c:pt idx="2">
                  <c:v>FY14</c:v>
                </c:pt>
                <c:pt idx="3">
                  <c:v>Q1FY15</c:v>
                </c:pt>
                <c:pt idx="4">
                  <c:v>Q2FY15</c:v>
                </c:pt>
              </c:strCache>
            </c:strRef>
          </c:cat>
          <c:val>
            <c:numRef>
              <c:f>Sheet1!$B$2:$B$6</c:f>
              <c:numCache>
                <c:formatCode>_ * #,##0_ ;_ * \-#,##0_ ;_ * "-"??_ ;_ @_ </c:formatCode>
                <c:ptCount val="5"/>
                <c:pt idx="0">
                  <c:v>13.84</c:v>
                </c:pt>
                <c:pt idx="1">
                  <c:v>198.36</c:v>
                </c:pt>
                <c:pt idx="2">
                  <c:v>1213.4000000000001</c:v>
                </c:pt>
                <c:pt idx="3">
                  <c:v>1889</c:v>
                </c:pt>
                <c:pt idx="4">
                  <c:v>2613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4518912"/>
        <c:axId val="164524800"/>
      </c:barChart>
      <c:catAx>
        <c:axId val="16451891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0"/>
          <a:lstStyle/>
          <a:p>
            <a:pPr>
              <a:defRPr lang="en-IN" sz="1200" b="1"/>
            </a:pPr>
            <a:endParaRPr lang="en-US"/>
          </a:p>
        </c:txPr>
        <c:crossAx val="164524800"/>
        <c:crossesAt val="0"/>
        <c:auto val="1"/>
        <c:lblAlgn val="ctr"/>
        <c:lblOffset val="100"/>
        <c:noMultiLvlLbl val="0"/>
      </c:catAx>
      <c:valAx>
        <c:axId val="164524800"/>
        <c:scaling>
          <c:orientation val="minMax"/>
          <c:max val="3000"/>
          <c:min val="0"/>
        </c:scaling>
        <c:delete val="1"/>
        <c:axPos val="l"/>
        <c:numFmt formatCode="_ * #,##0_ ;_ * \-#,##0_ ;_ * &quot;-&quot;??_ ;_ @_ " sourceLinked="1"/>
        <c:majorTickMark val="out"/>
        <c:minorTickMark val="none"/>
        <c:tickLblPos val="nextTo"/>
        <c:crossAx val="164518912"/>
        <c:crosses val="autoZero"/>
        <c:crossBetween val="between"/>
      </c:valAx>
      <c:spPr>
        <a:solidFill>
          <a:schemeClr val="accent1">
            <a:lumMod val="20000"/>
            <a:lumOff val="80000"/>
          </a:schemeClr>
        </a:solidFill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lang="en-IN" sz="1400"/>
            </a:pPr>
            <a:r>
              <a:rPr lang="en-US" sz="1400" dirty="0" smtClean="0"/>
              <a:t>Rural </a:t>
            </a:r>
            <a:r>
              <a:rPr lang="en-US" sz="1400" baseline="0" dirty="0" smtClean="0"/>
              <a:t> Branches</a:t>
            </a:r>
            <a:endParaRPr lang="en-US" sz="1400" dirty="0"/>
          </a:p>
        </c:rich>
      </c:tx>
      <c:layout>
        <c:manualLayout>
          <c:xMode val="edge"/>
          <c:yMode val="edge"/>
          <c:x val="0.30100229658792682"/>
          <c:y val="3.2258064516129177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3.1073446327683836E-2"/>
          <c:y val="2.9832975423526833E-2"/>
          <c:w val="0.93785310734463279"/>
          <c:h val="0.8096448739362126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Business Per branch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90500" h="38100"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007DC5"/>
              </a:solidFill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</c:dPt>
          <c:dPt>
            <c:idx val="1"/>
            <c:invertIfNegative val="0"/>
            <c:bubble3D val="0"/>
            <c:spPr>
              <a:solidFill>
                <a:srgbClr val="007DC5"/>
              </a:solidFill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</c:dPt>
          <c:dPt>
            <c:idx val="2"/>
            <c:invertIfNegative val="0"/>
            <c:bubble3D val="0"/>
            <c:spPr>
              <a:solidFill>
                <a:srgbClr val="007DC5"/>
              </a:solidFill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</c:dPt>
          <c:dPt>
            <c:idx val="3"/>
            <c:invertIfNegative val="0"/>
            <c:bubble3D val="0"/>
            <c:spPr>
              <a:solidFill>
                <a:srgbClr val="007DC5"/>
              </a:solidFill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</c:dPt>
          <c:dPt>
            <c:idx val="4"/>
            <c:invertIfNegative val="0"/>
            <c:bubble3D val="0"/>
            <c:spPr>
              <a:solidFill>
                <a:srgbClr val="F58220"/>
              </a:solidFill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IN" sz="14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FY12</c:v>
                </c:pt>
                <c:pt idx="1">
                  <c:v>FY13</c:v>
                </c:pt>
                <c:pt idx="2">
                  <c:v>FY14</c:v>
                </c:pt>
                <c:pt idx="3">
                  <c:v>Q1FY15</c:v>
                </c:pt>
                <c:pt idx="4">
                  <c:v>Q2FY15</c:v>
                </c:pt>
              </c:strCache>
            </c:strRef>
          </c:cat>
          <c:val>
            <c:numRef>
              <c:f>Sheet1!$B$2:$B$6</c:f>
              <c:numCache>
                <c:formatCode>0</c:formatCode>
                <c:ptCount val="5"/>
                <c:pt idx="0" formatCode="General">
                  <c:v>1491</c:v>
                </c:pt>
                <c:pt idx="1">
                  <c:v>1598</c:v>
                </c:pt>
                <c:pt idx="2" formatCode="General">
                  <c:v>1766</c:v>
                </c:pt>
                <c:pt idx="3" formatCode="General">
                  <c:v>1771</c:v>
                </c:pt>
                <c:pt idx="4" formatCode="General">
                  <c:v>1846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64962304"/>
        <c:axId val="164975360"/>
      </c:barChart>
      <c:catAx>
        <c:axId val="164962304"/>
        <c:scaling>
          <c:orientation val="minMax"/>
        </c:scaling>
        <c:delete val="0"/>
        <c:axPos val="b"/>
        <c:numFmt formatCode="m/d/yyyy" sourceLinked="0"/>
        <c:majorTickMark val="out"/>
        <c:minorTickMark val="none"/>
        <c:tickLblPos val="nextTo"/>
        <c:txPr>
          <a:bodyPr rot="0"/>
          <a:lstStyle/>
          <a:p>
            <a:pPr>
              <a:defRPr lang="en-IN" sz="1100" b="1"/>
            </a:pPr>
            <a:endParaRPr lang="en-US"/>
          </a:p>
        </c:txPr>
        <c:crossAx val="164975360"/>
        <c:crosses val="autoZero"/>
        <c:auto val="1"/>
        <c:lblAlgn val="ctr"/>
        <c:lblOffset val="100"/>
        <c:noMultiLvlLbl val="0"/>
      </c:catAx>
      <c:valAx>
        <c:axId val="164975360"/>
        <c:scaling>
          <c:orientation val="minMax"/>
          <c:max val="2200"/>
          <c:min val="1000"/>
        </c:scaling>
        <c:delete val="1"/>
        <c:axPos val="l"/>
        <c:numFmt formatCode="General" sourceLinked="1"/>
        <c:majorTickMark val="none"/>
        <c:minorTickMark val="none"/>
        <c:tickLblPos val="none"/>
        <c:crossAx val="164962304"/>
        <c:crosses val="autoZero"/>
        <c:crossBetween val="between"/>
      </c:valAx>
      <c:spPr>
        <a:solidFill>
          <a:schemeClr val="accent1">
            <a:lumMod val="20000"/>
            <a:lumOff val="80000"/>
          </a:schemeClr>
        </a:solidFill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lang="en-IN" sz="1400"/>
            </a:pPr>
            <a:r>
              <a:rPr lang="en-US" sz="1400" dirty="0" smtClean="0"/>
              <a:t>Unbanked Villages Covered</a:t>
            </a:r>
            <a:endParaRPr lang="en-US" sz="1400" dirty="0"/>
          </a:p>
        </c:rich>
      </c:tx>
      <c:layout>
        <c:manualLayout>
          <c:xMode val="edge"/>
          <c:yMode val="edge"/>
          <c:x val="4.7687664041994753E-2"/>
          <c:y val="1.0101010101010102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3.107344632768385E-2"/>
          <c:y val="6.4135128270256488E-4"/>
          <c:w val="0.93785310734463279"/>
          <c:h val="0.8227843394575677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Unbanked Villages Covered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90500" h="38100"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007DC5"/>
              </a:solidFill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</c:dPt>
          <c:dPt>
            <c:idx val="1"/>
            <c:invertIfNegative val="0"/>
            <c:bubble3D val="0"/>
            <c:spPr>
              <a:solidFill>
                <a:srgbClr val="007DC5"/>
              </a:solidFill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</c:dPt>
          <c:dPt>
            <c:idx val="2"/>
            <c:invertIfNegative val="0"/>
            <c:bubble3D val="0"/>
            <c:spPr>
              <a:solidFill>
                <a:srgbClr val="007DC5"/>
              </a:solidFill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</c:dPt>
          <c:dPt>
            <c:idx val="3"/>
            <c:invertIfNegative val="0"/>
            <c:bubble3D val="0"/>
            <c:spPr>
              <a:solidFill>
                <a:srgbClr val="007DC5"/>
              </a:solidFill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</c:dPt>
          <c:dPt>
            <c:idx val="4"/>
            <c:invertIfNegative val="0"/>
            <c:bubble3D val="0"/>
            <c:spPr>
              <a:solidFill>
                <a:srgbClr val="F58220"/>
              </a:solidFill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</c:dPt>
          <c:dLbls>
            <c:dLbl>
              <c:idx val="2"/>
              <c:layout>
                <c:manualLayout>
                  <c:x val="-0.10416666666666667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1.6666666666666666E-2"/>
                  <c:y val="3.3561600254513643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14,665 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4.1666666666666666E-3"/>
                  <c:y val="1.5151515151515152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16,334 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IN" sz="14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FY12</c:v>
                </c:pt>
                <c:pt idx="1">
                  <c:v>FY13</c:v>
                </c:pt>
                <c:pt idx="2">
                  <c:v>FY14</c:v>
                </c:pt>
                <c:pt idx="3">
                  <c:v>Q1FY15</c:v>
                </c:pt>
                <c:pt idx="4">
                  <c:v>Q2FY15</c:v>
                </c:pt>
              </c:strCache>
            </c:strRef>
          </c:cat>
          <c:val>
            <c:numRef>
              <c:f>Sheet1!$B$2:$B$6</c:f>
              <c:numCache>
                <c:formatCode>_ * #,##0_ ;_ * \-#,##0_ ;_ * "-"??_ ;_ @_ </c:formatCode>
                <c:ptCount val="5"/>
                <c:pt idx="0">
                  <c:v>10008</c:v>
                </c:pt>
                <c:pt idx="1">
                  <c:v>11239</c:v>
                </c:pt>
                <c:pt idx="2">
                  <c:v>14060</c:v>
                </c:pt>
                <c:pt idx="3">
                  <c:v>14665</c:v>
                </c:pt>
                <c:pt idx="4">
                  <c:v>16334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64364288"/>
        <c:axId val="164369152"/>
      </c:barChart>
      <c:catAx>
        <c:axId val="16436428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0"/>
          <a:lstStyle/>
          <a:p>
            <a:pPr>
              <a:defRPr lang="en-IN" sz="1200" b="1"/>
            </a:pPr>
            <a:endParaRPr lang="en-US"/>
          </a:p>
        </c:txPr>
        <c:crossAx val="164369152"/>
        <c:crosses val="autoZero"/>
        <c:auto val="1"/>
        <c:lblAlgn val="ctr"/>
        <c:lblOffset val="100"/>
        <c:noMultiLvlLbl val="0"/>
      </c:catAx>
      <c:valAx>
        <c:axId val="164369152"/>
        <c:scaling>
          <c:orientation val="minMax"/>
          <c:max val="17500"/>
          <c:min val="8000"/>
        </c:scaling>
        <c:delete val="1"/>
        <c:axPos val="l"/>
        <c:numFmt formatCode="_ * #,##0_ ;_ * \-#,##0_ ;_ * &quot;-&quot;??_ ;_ @_ " sourceLinked="1"/>
        <c:majorTickMark val="out"/>
        <c:minorTickMark val="none"/>
        <c:tickLblPos val="nextTo"/>
        <c:crossAx val="164364288"/>
        <c:crosses val="autoZero"/>
        <c:crossBetween val="between"/>
      </c:valAx>
      <c:spPr>
        <a:solidFill>
          <a:schemeClr val="accent1">
            <a:lumMod val="20000"/>
            <a:lumOff val="80000"/>
          </a:schemeClr>
        </a:solidFill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717191601049869E-4"/>
          <c:y val="5.5518718054979967E-2"/>
          <c:w val="0.96855470368835472"/>
          <c:h val="0.7931319835020622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Business Per branch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90500" h="38100"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007DC5"/>
              </a:solidFill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</c:dPt>
          <c:dPt>
            <c:idx val="1"/>
            <c:invertIfNegative val="0"/>
            <c:bubble3D val="0"/>
            <c:spPr>
              <a:solidFill>
                <a:srgbClr val="007DC5"/>
              </a:solidFill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</c:dPt>
          <c:dPt>
            <c:idx val="2"/>
            <c:invertIfNegative val="0"/>
            <c:bubble3D val="0"/>
            <c:spPr>
              <a:solidFill>
                <a:srgbClr val="007DC5"/>
              </a:solidFill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</c:dPt>
          <c:dPt>
            <c:idx val="3"/>
            <c:invertIfNegative val="0"/>
            <c:bubble3D val="0"/>
            <c:spPr>
              <a:solidFill>
                <a:srgbClr val="007DC5"/>
              </a:solidFill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</c:dPt>
          <c:dPt>
            <c:idx val="4"/>
            <c:invertIfNegative val="0"/>
            <c:bubble3D val="0"/>
            <c:spPr>
              <a:solidFill>
                <a:srgbClr val="F58220"/>
              </a:solidFill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</c:dPt>
          <c:dLbls>
            <c:dLbl>
              <c:idx val="3"/>
              <c:layout>
                <c:manualLayout>
                  <c:x val="-8.7723097112860898E-3"/>
                  <c:y val="-8.5212045862688209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61,900 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1.3157894736842111E-2"/>
                  <c:y val="2.8571428571428591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67,905 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IN" sz="14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FY12</c:v>
                </c:pt>
                <c:pt idx="1">
                  <c:v>FY13</c:v>
                </c:pt>
                <c:pt idx="2">
                  <c:v>FY14</c:v>
                </c:pt>
                <c:pt idx="3">
                  <c:v>Q1FY15</c:v>
                </c:pt>
                <c:pt idx="4">
                  <c:v>Q2FY15</c:v>
                </c:pt>
              </c:strCache>
            </c:strRef>
          </c:cat>
          <c:val>
            <c:numRef>
              <c:f>Sheet1!$B$2:$B$6</c:f>
              <c:numCache>
                <c:formatCode>_ * #,##0_ ;_ * \-#,##0_ ;_ * "-"??_ ;_ @_ </c:formatCode>
                <c:ptCount val="5"/>
                <c:pt idx="0">
                  <c:v>25675</c:v>
                </c:pt>
                <c:pt idx="1">
                  <c:v>39163</c:v>
                </c:pt>
                <c:pt idx="2">
                  <c:v>57676</c:v>
                </c:pt>
                <c:pt idx="3">
                  <c:v>61900</c:v>
                </c:pt>
                <c:pt idx="4">
                  <c:v>67905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64421632"/>
        <c:axId val="164836096"/>
      </c:barChart>
      <c:catAx>
        <c:axId val="164421632"/>
        <c:scaling>
          <c:orientation val="minMax"/>
        </c:scaling>
        <c:delete val="0"/>
        <c:axPos val="b"/>
        <c:numFmt formatCode="m/d/yyyy" sourceLinked="0"/>
        <c:majorTickMark val="out"/>
        <c:minorTickMark val="none"/>
        <c:tickLblPos val="nextTo"/>
        <c:txPr>
          <a:bodyPr rot="0"/>
          <a:lstStyle/>
          <a:p>
            <a:pPr>
              <a:defRPr lang="en-IN" sz="1200" b="1"/>
            </a:pPr>
            <a:endParaRPr lang="en-US"/>
          </a:p>
        </c:txPr>
        <c:crossAx val="164836096"/>
        <c:crossesAt val="10000"/>
        <c:auto val="1"/>
        <c:lblAlgn val="ctr"/>
        <c:lblOffset val="100"/>
        <c:noMultiLvlLbl val="0"/>
      </c:catAx>
      <c:valAx>
        <c:axId val="164836096"/>
        <c:scaling>
          <c:orientation val="minMax"/>
          <c:max val="75000"/>
          <c:min val="10000"/>
        </c:scaling>
        <c:delete val="1"/>
        <c:axPos val="l"/>
        <c:numFmt formatCode="_ * #,##0_ ;_ * \-#,##0_ ;_ * &quot;-&quot;??_ ;_ @_ " sourceLinked="1"/>
        <c:majorTickMark val="out"/>
        <c:minorTickMark val="none"/>
        <c:tickLblPos val="nextTo"/>
        <c:crossAx val="164421632"/>
        <c:crosses val="autoZero"/>
        <c:crossBetween val="between"/>
      </c:valAx>
      <c:spPr>
        <a:solidFill>
          <a:schemeClr val="accent1">
            <a:lumMod val="20000"/>
            <a:lumOff val="80000"/>
          </a:schemeClr>
        </a:solidFill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32223672698807387"/>
          <c:y val="0.10891089108910891"/>
        </c:manualLayout>
      </c:layout>
      <c:overlay val="0"/>
      <c:txPr>
        <a:bodyPr/>
        <a:lstStyle/>
        <a:p>
          <a:pPr>
            <a:defRPr sz="1500"/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3.5087719298245612E-2"/>
          <c:y val="0.2342075309893194"/>
          <c:w val="0.93567251461988543"/>
          <c:h val="0.64813518359710065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Saving Deposits</c:v>
                </c:pt>
              </c:strCache>
            </c:strRef>
          </c:tx>
          <c:marker>
            <c:spPr>
              <a:solidFill>
                <a:srgbClr val="007DC5"/>
              </a:solidFill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</c:marker>
          <c:dPt>
            <c:idx val="1"/>
            <c:marker>
              <c:spPr>
                <a:solidFill>
                  <a:srgbClr val="007DC5"/>
                </a:solidFill>
                <a:ln>
                  <a:solidFill>
                    <a:srgbClr val="007DC5"/>
                  </a:solidFill>
                </a:ln>
                <a:scene3d>
                  <a:camera prst="orthographicFront"/>
                  <a:lightRig rig="threePt" dir="t"/>
                </a:scene3d>
                <a:sp3d>
                  <a:bevelT w="190500" h="38100"/>
                </a:sp3d>
              </c:spPr>
            </c:marker>
            <c:bubble3D val="0"/>
            <c:spPr>
              <a:ln>
                <a:solidFill>
                  <a:srgbClr val="007DC5"/>
                </a:solidFill>
              </a:ln>
            </c:spPr>
          </c:dPt>
          <c:dPt>
            <c:idx val="2"/>
            <c:marker>
              <c:spPr>
                <a:solidFill>
                  <a:srgbClr val="00B0F0"/>
                </a:solidFill>
                <a:ln>
                  <a:solidFill>
                    <a:srgbClr val="007DC5"/>
                  </a:solidFill>
                </a:ln>
                <a:scene3d>
                  <a:camera prst="orthographicFront"/>
                  <a:lightRig rig="threePt" dir="t"/>
                </a:scene3d>
                <a:sp3d>
                  <a:bevelT w="190500" h="38100"/>
                </a:sp3d>
              </c:spPr>
            </c:marker>
            <c:bubble3D val="0"/>
            <c:spPr>
              <a:ln>
                <a:solidFill>
                  <a:srgbClr val="007DC5"/>
                </a:solidFill>
              </a:ln>
            </c:spPr>
          </c:dPt>
          <c:dPt>
            <c:idx val="3"/>
            <c:marker>
              <c:spPr>
                <a:solidFill>
                  <a:srgbClr val="F58220"/>
                </a:solidFill>
                <a:scene3d>
                  <a:camera prst="orthographicFront"/>
                  <a:lightRig rig="threePt" dir="t"/>
                </a:scene3d>
                <a:sp3d>
                  <a:bevelT w="190500" h="38100"/>
                </a:sp3d>
              </c:spPr>
            </c:marker>
            <c:bubble3D val="0"/>
          </c:dPt>
          <c:dLbls>
            <c:dLbl>
              <c:idx val="0"/>
              <c:layout>
                <c:manualLayout>
                  <c:x val="-0.15679836073122438"/>
                  <c:y val="-8.190574569267949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5.7383386287240414E-2"/>
                  <c:y val="-6.2103765494659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Sheet1!$A$2:$A$3</c:f>
              <c:strCache>
                <c:ptCount val="2"/>
                <c:pt idx="0">
                  <c:v>Qtr Sept.13</c:v>
                </c:pt>
                <c:pt idx="1">
                  <c:v>Qtr Sept.14</c:v>
                </c:pt>
              </c:strCache>
            </c:strRef>
          </c:cat>
          <c:val>
            <c:numRef>
              <c:f>Sheet1!$B$2:$B$3</c:f>
              <c:numCache>
                <c:formatCode>_ * #,##0_ ;_ * \-#,##0_ ;_ * "-"??_ ;_ @_ </c:formatCode>
                <c:ptCount val="2"/>
                <c:pt idx="0">
                  <c:v>80283</c:v>
                </c:pt>
                <c:pt idx="1">
                  <c:v>89162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0067584"/>
        <c:axId val="160069120"/>
      </c:lineChart>
      <c:catAx>
        <c:axId val="16006758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160069120"/>
        <c:crosses val="autoZero"/>
        <c:auto val="1"/>
        <c:lblAlgn val="ctr"/>
        <c:lblOffset val="100"/>
        <c:noMultiLvlLbl val="0"/>
      </c:catAx>
      <c:valAx>
        <c:axId val="160069120"/>
        <c:scaling>
          <c:orientation val="minMax"/>
          <c:max val="95000"/>
          <c:min val="75000"/>
        </c:scaling>
        <c:delete val="1"/>
        <c:axPos val="l"/>
        <c:numFmt formatCode="_ * #,##0_ ;_ * \-#,##0_ ;_ * &quot;-&quot;??_ ;_ @_ " sourceLinked="1"/>
        <c:majorTickMark val="out"/>
        <c:minorTickMark val="none"/>
        <c:tickLblPos val="nextTo"/>
        <c:crossAx val="160067584"/>
        <c:crosses val="autoZero"/>
        <c:crossBetween val="between"/>
        <c:majorUnit val="5000"/>
      </c:valAx>
      <c:spPr>
        <a:solidFill>
          <a:schemeClr val="accent1">
            <a:lumMod val="20000"/>
            <a:lumOff val="80000"/>
          </a:schemeClr>
        </a:solidFill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7159828705622515E-4"/>
          <c:y val="2.3626057159521732E-2"/>
          <c:w val="0.93785310734463279"/>
          <c:h val="0.8292287214098237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Business Per branch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90500" h="38100"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007DC5"/>
              </a:solidFill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</c:dPt>
          <c:dPt>
            <c:idx val="1"/>
            <c:invertIfNegative val="0"/>
            <c:bubble3D val="0"/>
            <c:spPr>
              <a:solidFill>
                <a:srgbClr val="007DC5"/>
              </a:solidFill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</c:dPt>
          <c:dPt>
            <c:idx val="2"/>
            <c:invertIfNegative val="0"/>
            <c:bubble3D val="0"/>
            <c:spPr>
              <a:solidFill>
                <a:srgbClr val="007DC5"/>
              </a:solidFill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</c:dPt>
          <c:dPt>
            <c:idx val="3"/>
            <c:invertIfNegative val="0"/>
            <c:bubble3D val="0"/>
            <c:spPr>
              <a:solidFill>
                <a:srgbClr val="007DC5"/>
              </a:solidFill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</c:dPt>
          <c:dPt>
            <c:idx val="4"/>
            <c:invertIfNegative val="0"/>
            <c:bubble3D val="0"/>
            <c:spPr>
              <a:solidFill>
                <a:srgbClr val="F58220"/>
              </a:solidFill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</c:dPt>
          <c:dLbls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3,613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5162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8.7719298245614846E-3"/>
                  <c:y val="4.208588509769606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5400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8.771929824561403E-3"/>
                  <c:y val="4.2104111986002369E-4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5,683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IN" sz="14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FY12</c:v>
                </c:pt>
                <c:pt idx="1">
                  <c:v>FY13</c:v>
                </c:pt>
                <c:pt idx="2">
                  <c:v>FY14</c:v>
                </c:pt>
                <c:pt idx="3">
                  <c:v>Q1FY15</c:v>
                </c:pt>
                <c:pt idx="4">
                  <c:v>Q2FY15</c:v>
                </c:pt>
              </c:strCache>
            </c:strRef>
          </c:cat>
          <c:val>
            <c:numRef>
              <c:f>Sheet1!$B$2:$B$6</c:f>
              <c:numCache>
                <c:formatCode>0</c:formatCode>
                <c:ptCount val="5"/>
                <c:pt idx="0" formatCode="General">
                  <c:v>2064</c:v>
                </c:pt>
                <c:pt idx="1">
                  <c:v>3613</c:v>
                </c:pt>
                <c:pt idx="2" formatCode="General">
                  <c:v>5162</c:v>
                </c:pt>
                <c:pt idx="3" formatCode="General">
                  <c:v>5400</c:v>
                </c:pt>
                <c:pt idx="4" formatCode="General">
                  <c:v>5683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64851072"/>
        <c:axId val="165286272"/>
      </c:barChart>
      <c:catAx>
        <c:axId val="16485107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0"/>
          <a:lstStyle/>
          <a:p>
            <a:pPr>
              <a:defRPr lang="en-IN" sz="1200" b="1"/>
            </a:pPr>
            <a:endParaRPr lang="en-US"/>
          </a:p>
        </c:txPr>
        <c:crossAx val="165286272"/>
        <c:crossesAt val="700"/>
        <c:auto val="1"/>
        <c:lblAlgn val="ctr"/>
        <c:lblOffset val="100"/>
        <c:noMultiLvlLbl val="0"/>
      </c:catAx>
      <c:valAx>
        <c:axId val="165286272"/>
        <c:scaling>
          <c:orientation val="minMax"/>
          <c:max val="6000"/>
          <c:min val="1000"/>
        </c:scaling>
        <c:delete val="1"/>
        <c:axPos val="l"/>
        <c:numFmt formatCode="General" sourceLinked="1"/>
        <c:majorTickMark val="out"/>
        <c:minorTickMark val="none"/>
        <c:tickLblPos val="nextTo"/>
        <c:crossAx val="164851072"/>
        <c:crosses val="autoZero"/>
        <c:crossBetween val="between"/>
      </c:valAx>
      <c:spPr>
        <a:solidFill>
          <a:schemeClr val="accent1">
            <a:lumMod val="20000"/>
            <a:lumOff val="80000"/>
          </a:schemeClr>
        </a:solidFill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8"/>
    </mc:Choice>
    <mc:Fallback>
      <c:style val="28"/>
    </mc:Fallback>
  </mc:AlternateContent>
  <c:chart>
    <c:autoTitleDeleted val="1"/>
    <c:plotArea>
      <c:layout/>
      <c:pieChart>
        <c:varyColors val="1"/>
        <c:ser>
          <c:idx val="0"/>
          <c:order val="0"/>
          <c:explosion val="3"/>
          <c:dPt>
            <c:idx val="1"/>
            <c:bubble3D val="0"/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6.5011873515810517E-2"/>
                  <c:y val="-0.16921500437445325"/>
                </c:manualLayout>
              </c:layout>
              <c:tx>
                <c:rich>
                  <a:bodyPr/>
                  <a:lstStyle/>
                  <a:p>
                    <a:r>
                      <a:rPr lang="en-IN" sz="1500" b="1" dirty="0">
                        <a:solidFill>
                          <a:schemeClr val="tx1"/>
                        </a:solidFill>
                        <a:latin typeface="+mj-lt"/>
                      </a:rPr>
                      <a:t>C</a:t>
                    </a:r>
                    <a:r>
                      <a:rPr lang="en-IN" b="1" dirty="0">
                        <a:solidFill>
                          <a:schemeClr val="tx1"/>
                        </a:solidFill>
                      </a:rPr>
                      <a:t>entral Govt./State Govt.
</a:t>
                    </a:r>
                    <a:r>
                      <a:rPr lang="en-IN" b="1" dirty="0" smtClean="0">
                        <a:solidFill>
                          <a:schemeClr val="tx1"/>
                        </a:solidFill>
                      </a:rPr>
                      <a:t>66.70%</a:t>
                    </a:r>
                    <a:endParaRPr lang="en-IN" b="1" dirty="0">
                      <a:solidFill>
                        <a:schemeClr val="tx1"/>
                      </a:solidFill>
                    </a:endParaRP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5.1156539613964165E-2"/>
                  <c:y val="0.11323370670215617"/>
                </c:manualLayout>
              </c:layout>
              <c:tx>
                <c:rich>
                  <a:bodyPr/>
                  <a:lstStyle/>
                  <a:p>
                    <a:r>
                      <a:rPr lang="en-US" sz="1500" b="1" dirty="0">
                        <a:solidFill>
                          <a:schemeClr val="tx1"/>
                        </a:solidFill>
                        <a:latin typeface="+mj-lt"/>
                      </a:rPr>
                      <a:t>M</a:t>
                    </a:r>
                    <a:r>
                      <a:rPr lang="en-US" b="1" dirty="0">
                        <a:solidFill>
                          <a:schemeClr val="tx1"/>
                        </a:solidFill>
                      </a:rPr>
                      <a:t>utual Funds/UTI
</a:t>
                    </a:r>
                    <a:r>
                      <a:rPr lang="en-US" b="1" dirty="0" smtClean="0">
                        <a:solidFill>
                          <a:schemeClr val="tx1"/>
                        </a:solidFill>
                      </a:rPr>
                      <a:t>1.71%</a:t>
                    </a:r>
                    <a:endParaRPr lang="en-US" b="1" dirty="0">
                      <a:solidFill>
                        <a:schemeClr val="tx1"/>
                      </a:solidFill>
                    </a:endParaRP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3.0424196975378088E-2"/>
                  <c:y val="-4.2070209973753304E-2"/>
                </c:manualLayout>
              </c:layout>
              <c:tx>
                <c:rich>
                  <a:bodyPr/>
                  <a:lstStyle/>
                  <a:p>
                    <a:r>
                      <a:rPr lang="en-US" sz="1500" b="1" dirty="0">
                        <a:solidFill>
                          <a:schemeClr val="tx1"/>
                        </a:solidFill>
                        <a:latin typeface="+mj-lt"/>
                      </a:rPr>
                      <a:t>F</a:t>
                    </a:r>
                    <a:r>
                      <a:rPr lang="en-US" b="1" dirty="0">
                        <a:solidFill>
                          <a:schemeClr val="tx1"/>
                        </a:solidFill>
                      </a:rPr>
                      <a:t>inancial Institutions/Banks
</a:t>
                    </a:r>
                    <a:r>
                      <a:rPr lang="en-US" b="1" dirty="0" smtClean="0">
                        <a:solidFill>
                          <a:schemeClr val="tx1"/>
                        </a:solidFill>
                      </a:rPr>
                      <a:t>0.19%</a:t>
                    </a:r>
                    <a:endParaRPr lang="en-US" b="1" dirty="0">
                      <a:solidFill>
                        <a:schemeClr val="tx1"/>
                      </a:solidFill>
                    </a:endParaRP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2.3615212160980083E-2"/>
                  <c:y val="-4.3516252776095297E-2"/>
                </c:manualLayout>
              </c:layout>
              <c:tx>
                <c:rich>
                  <a:bodyPr/>
                  <a:lstStyle/>
                  <a:p>
                    <a:r>
                      <a:rPr lang="en-US" sz="1500" b="1" dirty="0">
                        <a:solidFill>
                          <a:schemeClr val="tx1"/>
                        </a:solidFill>
                        <a:latin typeface="+mj-lt"/>
                      </a:rPr>
                      <a:t>I</a:t>
                    </a:r>
                    <a:r>
                      <a:rPr lang="en-US" b="1" dirty="0">
                        <a:solidFill>
                          <a:schemeClr val="tx1"/>
                        </a:solidFill>
                      </a:rPr>
                      <a:t>nsurance Companies
</a:t>
                    </a:r>
                    <a:r>
                      <a:rPr lang="en-US" b="1" dirty="0" smtClean="0">
                        <a:solidFill>
                          <a:schemeClr val="tx1"/>
                        </a:solidFill>
                      </a:rPr>
                      <a:t>14.03%</a:t>
                    </a:r>
                    <a:endParaRPr lang="en-US" b="1" dirty="0">
                      <a:solidFill>
                        <a:schemeClr val="tx1"/>
                      </a:solidFill>
                    </a:endParaRP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5.9678915135608065E-2"/>
                  <c:y val="0.11877690288713916"/>
                </c:manualLayout>
              </c:layout>
              <c:tx>
                <c:rich>
                  <a:bodyPr/>
                  <a:lstStyle/>
                  <a:p>
                    <a:r>
                      <a:rPr lang="en-US" sz="1500" b="1" dirty="0" smtClean="0">
                        <a:solidFill>
                          <a:schemeClr val="tx1"/>
                        </a:solidFill>
                        <a:latin typeface="+mj-lt"/>
                      </a:rPr>
                      <a:t>FII &amp; Other Foreign Holding</a:t>
                    </a:r>
                    <a:r>
                      <a:rPr lang="en-US" b="1" dirty="0" smtClean="0">
                        <a:solidFill>
                          <a:schemeClr val="tx1"/>
                        </a:solidFill>
                      </a:rPr>
                      <a:t>
10.03%</a:t>
                    </a:r>
                    <a:endParaRPr lang="en-US" b="1" dirty="0">
                      <a:solidFill>
                        <a:schemeClr val="tx1"/>
                      </a:solidFill>
                    </a:endParaRP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6.5881139857517932E-3"/>
                  <c:y val="9.5339020122484821E-3"/>
                </c:manualLayout>
              </c:layout>
              <c:tx>
                <c:rich>
                  <a:bodyPr/>
                  <a:lstStyle/>
                  <a:p>
                    <a:r>
                      <a:rPr lang="en-US" sz="1500" b="1" dirty="0">
                        <a:solidFill>
                          <a:schemeClr val="tx1"/>
                        </a:solidFill>
                        <a:latin typeface="+mj-lt"/>
                      </a:rPr>
                      <a:t>B</a:t>
                    </a:r>
                    <a:r>
                      <a:rPr lang="en-US" b="1" dirty="0">
                        <a:solidFill>
                          <a:schemeClr val="tx1"/>
                        </a:solidFill>
                        <a:latin typeface="+mj-lt"/>
                      </a:rPr>
                      <a:t>odies Corporate
</a:t>
                    </a:r>
                    <a:r>
                      <a:rPr lang="en-US" b="1" dirty="0" smtClean="0">
                        <a:solidFill>
                          <a:schemeClr val="tx1"/>
                        </a:solidFill>
                        <a:latin typeface="+mj-lt"/>
                      </a:rPr>
                      <a:t>1.53%</a:t>
                    </a:r>
                    <a:endParaRPr lang="en-US" b="1" dirty="0">
                      <a:solidFill>
                        <a:schemeClr val="tx1"/>
                      </a:solidFill>
                      <a:latin typeface="+mj-lt"/>
                    </a:endParaRP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0.2048145231846019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500" b="1" dirty="0">
                        <a:solidFill>
                          <a:schemeClr val="tx1"/>
                        </a:solidFill>
                        <a:latin typeface="+mj-lt"/>
                      </a:rPr>
                      <a:t>I</a:t>
                    </a:r>
                    <a:r>
                      <a:rPr lang="en-US" b="1" dirty="0">
                        <a:solidFill>
                          <a:schemeClr val="tx1"/>
                        </a:solidFill>
                      </a:rPr>
                      <a:t>ndividuals
</a:t>
                    </a:r>
                    <a:r>
                      <a:rPr lang="en-US" b="1" dirty="0" smtClean="0">
                        <a:solidFill>
                          <a:schemeClr val="tx1"/>
                        </a:solidFill>
                      </a:rPr>
                      <a:t>5.81%</a:t>
                    </a:r>
                    <a:endParaRPr lang="en-US" b="1" dirty="0">
                      <a:solidFill>
                        <a:schemeClr val="tx1"/>
                      </a:solidFill>
                    </a:endParaRP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8"/>
              <c:delete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Sheet3!$A$290:$A$298</c:f>
              <c:strCache>
                <c:ptCount val="9"/>
                <c:pt idx="0">
                  <c:v>SHP</c:v>
                </c:pt>
                <c:pt idx="1">
                  <c:v>Central Govt./State Govt.</c:v>
                </c:pt>
                <c:pt idx="2">
                  <c:v>Mutual Funds/UTI</c:v>
                </c:pt>
                <c:pt idx="3">
                  <c:v>Financial Institutions/Banks</c:v>
                </c:pt>
                <c:pt idx="4">
                  <c:v>Insurance Companies</c:v>
                </c:pt>
                <c:pt idx="5">
                  <c:v>Foreign Institutional Investors</c:v>
                </c:pt>
                <c:pt idx="6">
                  <c:v>Bodies Corporate</c:v>
                </c:pt>
                <c:pt idx="7">
                  <c:v>Individuals</c:v>
                </c:pt>
                <c:pt idx="8">
                  <c:v>Others</c:v>
                </c:pt>
              </c:strCache>
            </c:strRef>
          </c:cat>
          <c:val>
            <c:numRef>
              <c:f>Sheet3!$B$290:$B$298</c:f>
              <c:numCache>
                <c:formatCode>0.00</c:formatCode>
                <c:ptCount val="9"/>
                <c:pt idx="1">
                  <c:v>66.7</c:v>
                </c:pt>
                <c:pt idx="2">
                  <c:v>1.01</c:v>
                </c:pt>
                <c:pt idx="3">
                  <c:v>0.18000000000000024</c:v>
                </c:pt>
                <c:pt idx="4">
                  <c:v>14.3</c:v>
                </c:pt>
                <c:pt idx="5">
                  <c:v>10.15</c:v>
                </c:pt>
                <c:pt idx="6">
                  <c:v>1.6400000000000001</c:v>
                </c:pt>
                <c:pt idx="7">
                  <c:v>5.64</c:v>
                </c:pt>
                <c:pt idx="8">
                  <c:v>0.39000000000000318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zero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500"/>
            </a:pPr>
            <a:r>
              <a:rPr lang="en-US" dirty="0" smtClean="0"/>
              <a:t>Current </a:t>
            </a:r>
            <a:r>
              <a:rPr lang="en-US" dirty="0"/>
              <a:t>Deposits</a:t>
            </a:r>
          </a:p>
        </c:rich>
      </c:tx>
      <c:layout>
        <c:manualLayout>
          <c:xMode val="edge"/>
          <c:yMode val="edge"/>
          <c:x val="0.40118409540912647"/>
          <c:y val="8.9108910891089327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3.2163742690058485E-2"/>
          <c:y val="0.20945544554455478"/>
          <c:w val="0.93567251461988543"/>
          <c:h val="0.64813518359710065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Saving Deposits</c:v>
                </c:pt>
              </c:strCache>
            </c:strRef>
          </c:tx>
          <c:marker>
            <c:spPr>
              <a:solidFill>
                <a:srgbClr val="007DC5"/>
              </a:solidFill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</c:marker>
          <c:dPt>
            <c:idx val="1"/>
            <c:marker>
              <c:spPr>
                <a:solidFill>
                  <a:srgbClr val="007DC5"/>
                </a:solidFill>
                <a:ln>
                  <a:solidFill>
                    <a:srgbClr val="007DC5"/>
                  </a:solidFill>
                </a:ln>
                <a:scene3d>
                  <a:camera prst="orthographicFront"/>
                  <a:lightRig rig="threePt" dir="t"/>
                </a:scene3d>
                <a:sp3d>
                  <a:bevelT w="190500" h="38100"/>
                </a:sp3d>
              </c:spPr>
            </c:marker>
            <c:bubble3D val="0"/>
            <c:spPr>
              <a:ln>
                <a:solidFill>
                  <a:srgbClr val="007DC5"/>
                </a:solidFill>
              </a:ln>
            </c:spPr>
          </c:dPt>
          <c:dPt>
            <c:idx val="2"/>
            <c:marker>
              <c:spPr>
                <a:solidFill>
                  <a:srgbClr val="00B0F0"/>
                </a:solidFill>
                <a:ln>
                  <a:solidFill>
                    <a:srgbClr val="007DC5"/>
                  </a:solidFill>
                </a:ln>
                <a:scene3d>
                  <a:camera prst="orthographicFront"/>
                  <a:lightRig rig="threePt" dir="t"/>
                </a:scene3d>
                <a:sp3d>
                  <a:bevelT w="190500" h="38100"/>
                </a:sp3d>
              </c:spPr>
            </c:marker>
            <c:bubble3D val="0"/>
            <c:spPr>
              <a:ln>
                <a:solidFill>
                  <a:srgbClr val="007DC5"/>
                </a:solidFill>
              </a:ln>
            </c:spPr>
          </c:dPt>
          <c:dPt>
            <c:idx val="3"/>
            <c:marker>
              <c:spPr>
                <a:solidFill>
                  <a:srgbClr val="F58220"/>
                </a:solidFill>
                <a:scene3d>
                  <a:camera prst="orthographicFront"/>
                  <a:lightRig rig="threePt" dir="t"/>
                </a:scene3d>
                <a:sp3d>
                  <a:bevelT w="190500" h="38100"/>
                </a:sp3d>
              </c:spPr>
            </c:marker>
            <c:bubble3D val="0"/>
          </c:dPt>
          <c:dLbls>
            <c:dLbl>
              <c:idx val="0"/>
              <c:layout>
                <c:manualLayout>
                  <c:x val="-0.15387438412303725"/>
                  <c:y val="-0.111608715989709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8.662315236911175E-2"/>
                  <c:y val="-0.12150970608871911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Sheet1!$A$2:$A$3</c:f>
              <c:strCache>
                <c:ptCount val="2"/>
                <c:pt idx="0">
                  <c:v>Qtr Sept.13</c:v>
                </c:pt>
                <c:pt idx="1">
                  <c:v>Qtr Sept.14</c:v>
                </c:pt>
              </c:strCache>
            </c:strRef>
          </c:cat>
          <c:val>
            <c:numRef>
              <c:f>Sheet1!$B$2:$B$3</c:f>
              <c:numCache>
                <c:formatCode>_ * #,##0_ ;_ * \-#,##0_ ;_ * "-"??_ ;_ @_ </c:formatCode>
                <c:ptCount val="2"/>
                <c:pt idx="0">
                  <c:v>15541</c:v>
                </c:pt>
                <c:pt idx="1">
                  <c:v>18424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0476544"/>
        <c:axId val="160486528"/>
      </c:lineChart>
      <c:catAx>
        <c:axId val="16047654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160486528"/>
        <c:crosses val="autoZero"/>
        <c:auto val="1"/>
        <c:lblAlgn val="ctr"/>
        <c:lblOffset val="100"/>
        <c:noMultiLvlLbl val="0"/>
      </c:catAx>
      <c:valAx>
        <c:axId val="160486528"/>
        <c:scaling>
          <c:orientation val="minMax"/>
          <c:max val="20000"/>
          <c:min val="15000"/>
        </c:scaling>
        <c:delete val="1"/>
        <c:axPos val="l"/>
        <c:numFmt formatCode="_ * #,##0_ ;_ * \-#,##0_ ;_ * &quot;-&quot;??_ ;_ @_ " sourceLinked="1"/>
        <c:majorTickMark val="out"/>
        <c:minorTickMark val="none"/>
        <c:tickLblPos val="nextTo"/>
        <c:crossAx val="160476544"/>
        <c:crosses val="autoZero"/>
        <c:crossBetween val="between"/>
        <c:majorUnit val="2500"/>
      </c:valAx>
      <c:spPr>
        <a:solidFill>
          <a:schemeClr val="accent1">
            <a:lumMod val="20000"/>
            <a:lumOff val="80000"/>
          </a:schemeClr>
        </a:solidFill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46392366579177602"/>
          <c:y val="7.9365079365079361E-2"/>
        </c:manualLayout>
      </c:layout>
      <c:overlay val="0"/>
      <c:txPr>
        <a:bodyPr/>
        <a:lstStyle/>
        <a:p>
          <a:pPr>
            <a:defRPr sz="1800"/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3.2912729658792654E-2"/>
          <c:y val="0.12530433695788026"/>
          <c:w val="0.96708727034120734"/>
          <c:h val="0.7164737741115695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Deposits</c:v>
                </c:pt>
              </c:strCache>
            </c:strRef>
          </c:tx>
          <c:spPr>
            <a:solidFill>
              <a:srgbClr val="007DC5"/>
            </a:solidFill>
            <a:scene3d>
              <a:camera prst="orthographicFront"/>
              <a:lightRig rig="threePt" dir="t"/>
            </a:scene3d>
            <a:sp3d>
              <a:bevelT w="190500" h="38100"/>
            </a:sp3d>
          </c:spPr>
          <c:invertIfNegative val="0"/>
          <c:dPt>
            <c:idx val="8"/>
            <c:invertIfNegative val="0"/>
            <c:bubble3D val="0"/>
            <c:spPr>
              <a:solidFill>
                <a:srgbClr val="F58220"/>
              </a:solidFill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</c:dPt>
          <c:dLbls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Sheet1!$A$2:$A$10</c:f>
              <c:strCache>
                <c:ptCount val="9"/>
                <c:pt idx="0">
                  <c:v>Q2FY13</c:v>
                </c:pt>
                <c:pt idx="1">
                  <c:v>Q3FY13</c:v>
                </c:pt>
                <c:pt idx="2">
                  <c:v>Q4FY13</c:v>
                </c:pt>
                <c:pt idx="3">
                  <c:v>Q1FY14</c:v>
                </c:pt>
                <c:pt idx="4">
                  <c:v>Q2FY14</c:v>
                </c:pt>
                <c:pt idx="5">
                  <c:v>Q3FY14</c:v>
                </c:pt>
                <c:pt idx="6">
                  <c:v>Q4FY14</c:v>
                </c:pt>
                <c:pt idx="7">
                  <c:v>Q1FY15</c:v>
                </c:pt>
                <c:pt idx="8">
                  <c:v>Q2FY15</c:v>
                </c:pt>
              </c:strCache>
            </c:strRef>
          </c:cat>
          <c:val>
            <c:numRef>
              <c:f>Sheet1!$B$2:$B$10</c:f>
              <c:numCache>
                <c:formatCode>0.00</c:formatCode>
                <c:ptCount val="9"/>
                <c:pt idx="0">
                  <c:v>4.16</c:v>
                </c:pt>
                <c:pt idx="1">
                  <c:v>4.08</c:v>
                </c:pt>
                <c:pt idx="2">
                  <c:v>4.26</c:v>
                </c:pt>
                <c:pt idx="3">
                  <c:v>4.3973963879466584</c:v>
                </c:pt>
                <c:pt idx="4">
                  <c:v>4.3499999999999996</c:v>
                </c:pt>
                <c:pt idx="5">
                  <c:v>4.3600000000000003</c:v>
                </c:pt>
                <c:pt idx="6">
                  <c:v>4.47</c:v>
                </c:pt>
                <c:pt idx="7">
                  <c:v>4.6900000000000004</c:v>
                </c:pt>
                <c:pt idx="8">
                  <c:v>4.5999999999999996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6"/>
        <c:axId val="146152832"/>
        <c:axId val="146160256"/>
      </c:barChart>
      <c:catAx>
        <c:axId val="14615283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3000000"/>
          <a:lstStyle/>
          <a:p>
            <a:pPr>
              <a:defRPr sz="1200" b="1"/>
            </a:pPr>
            <a:endParaRPr lang="en-US"/>
          </a:p>
        </c:txPr>
        <c:crossAx val="146160256"/>
        <c:crosses val="autoZero"/>
        <c:auto val="1"/>
        <c:lblAlgn val="ctr"/>
        <c:lblOffset val="100"/>
        <c:noMultiLvlLbl val="0"/>
      </c:catAx>
      <c:valAx>
        <c:axId val="146160256"/>
        <c:scaling>
          <c:orientation val="minMax"/>
        </c:scaling>
        <c:delete val="1"/>
        <c:axPos val="l"/>
        <c:numFmt formatCode="0.00" sourceLinked="1"/>
        <c:majorTickMark val="none"/>
        <c:minorTickMark val="none"/>
        <c:tickLblPos val="none"/>
        <c:crossAx val="146152832"/>
        <c:crosses val="autoZero"/>
        <c:crossBetween val="between"/>
      </c:valAx>
    </c:plotArea>
    <c:plotVisOnly val="1"/>
    <c:dispBlanksAs val="gap"/>
    <c:showDLblsOverMax val="0"/>
  </c:chart>
  <c:spPr>
    <a:ln>
      <a:solidFill>
        <a:schemeClr val="tx1"/>
      </a:solidFill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38157299303104353"/>
          <c:y val="7.9365079365079361E-2"/>
        </c:manualLayout>
      </c:layout>
      <c:overlay val="0"/>
      <c:txPr>
        <a:bodyPr/>
        <a:lstStyle/>
        <a:p>
          <a:pPr>
            <a:defRPr sz="1800"/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3.8380991849702999E-2"/>
          <c:y val="0.14367724867724871"/>
          <c:w val="0.94994244140535067"/>
          <c:h val="0.7166193809107195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Advances</c:v>
                </c:pt>
              </c:strCache>
            </c:strRef>
          </c:tx>
          <c:spPr>
            <a:solidFill>
              <a:srgbClr val="007DC5"/>
            </a:solidFill>
            <a:scene3d>
              <a:camera prst="orthographicFront"/>
              <a:lightRig rig="threePt" dir="t"/>
            </a:scene3d>
            <a:sp3d>
              <a:bevelT w="190500" h="38100"/>
            </a:sp3d>
          </c:spPr>
          <c:invertIfNegative val="0"/>
          <c:dPt>
            <c:idx val="8"/>
            <c:invertIfNegative val="0"/>
            <c:bubble3D val="0"/>
            <c:spPr>
              <a:solidFill>
                <a:srgbClr val="F58220"/>
              </a:solidFill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</c:dPt>
          <c:dLbls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Sheet1!$A$2:$A$10</c:f>
              <c:strCache>
                <c:ptCount val="9"/>
                <c:pt idx="0">
                  <c:v>Q2FY13</c:v>
                </c:pt>
                <c:pt idx="1">
                  <c:v>Q3FY13</c:v>
                </c:pt>
                <c:pt idx="2">
                  <c:v>Q4FY13</c:v>
                </c:pt>
                <c:pt idx="3">
                  <c:v>Q1FY14</c:v>
                </c:pt>
                <c:pt idx="4">
                  <c:v>Q2FY14</c:v>
                </c:pt>
                <c:pt idx="5">
                  <c:v>Q3FY14</c:v>
                </c:pt>
                <c:pt idx="6">
                  <c:v>Q4FY14</c:v>
                </c:pt>
                <c:pt idx="7">
                  <c:v>Q1FY15</c:v>
                </c:pt>
                <c:pt idx="8">
                  <c:v>Q2FY15</c:v>
                </c:pt>
              </c:strCache>
            </c:strRef>
          </c:cat>
          <c:val>
            <c:numRef>
              <c:f>Sheet1!$B$2:$B$10</c:f>
              <c:numCache>
                <c:formatCode>0.00</c:formatCode>
                <c:ptCount val="9"/>
                <c:pt idx="0">
                  <c:v>3.79</c:v>
                </c:pt>
                <c:pt idx="1">
                  <c:v>3.7</c:v>
                </c:pt>
                <c:pt idx="2">
                  <c:v>3.83</c:v>
                </c:pt>
                <c:pt idx="3">
                  <c:v>3.8230769656935073</c:v>
                </c:pt>
                <c:pt idx="4">
                  <c:v>3.96</c:v>
                </c:pt>
                <c:pt idx="5">
                  <c:v>3.99</c:v>
                </c:pt>
                <c:pt idx="6">
                  <c:v>4.17</c:v>
                </c:pt>
                <c:pt idx="7">
                  <c:v>4.2</c:v>
                </c:pt>
                <c:pt idx="8">
                  <c:v>4.1900000000000004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6"/>
        <c:axId val="146195200"/>
        <c:axId val="159977472"/>
      </c:barChart>
      <c:catAx>
        <c:axId val="14619520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3000000"/>
          <a:lstStyle/>
          <a:p>
            <a:pPr>
              <a:defRPr sz="1200" b="1"/>
            </a:pPr>
            <a:endParaRPr lang="en-US"/>
          </a:p>
        </c:txPr>
        <c:crossAx val="159977472"/>
        <c:crosses val="autoZero"/>
        <c:auto val="1"/>
        <c:lblAlgn val="ctr"/>
        <c:lblOffset val="100"/>
        <c:noMultiLvlLbl val="0"/>
      </c:catAx>
      <c:valAx>
        <c:axId val="159977472"/>
        <c:scaling>
          <c:orientation val="minMax"/>
        </c:scaling>
        <c:delete val="1"/>
        <c:axPos val="l"/>
        <c:numFmt formatCode="0.00" sourceLinked="1"/>
        <c:majorTickMark val="none"/>
        <c:minorTickMark val="none"/>
        <c:tickLblPos val="none"/>
        <c:crossAx val="146195200"/>
        <c:crosses val="autoZero"/>
        <c:crossBetween val="between"/>
      </c:valAx>
    </c:plotArea>
    <c:plotVisOnly val="1"/>
    <c:dispBlanksAs val="gap"/>
    <c:showDLblsOverMax val="0"/>
  </c:chart>
  <c:spPr>
    <a:ln>
      <a:solidFill>
        <a:schemeClr val="tx1"/>
      </a:solidFill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27127830419502647"/>
          <c:y val="1.3440860215053797E-2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3.1073446327683701E-2"/>
          <c:y val="0.14599462365591398"/>
          <c:w val="0.93785310734463279"/>
          <c:h val="0.7415168063669460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Business Per branch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90500" h="38100"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007DC5"/>
              </a:solidFill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</c:dPt>
          <c:dPt>
            <c:idx val="1"/>
            <c:invertIfNegative val="0"/>
            <c:bubble3D val="0"/>
            <c:spPr>
              <a:solidFill>
                <a:srgbClr val="007DC5"/>
              </a:solidFill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</c:dPt>
          <c:dPt>
            <c:idx val="2"/>
            <c:invertIfNegative val="0"/>
            <c:bubble3D val="0"/>
            <c:spPr>
              <a:solidFill>
                <a:srgbClr val="007DC5"/>
              </a:solidFill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</c:dPt>
          <c:dPt>
            <c:idx val="3"/>
            <c:invertIfNegative val="0"/>
            <c:bubble3D val="0"/>
            <c:spPr>
              <a:solidFill>
                <a:srgbClr val="007DC5"/>
              </a:solidFill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</c:dPt>
          <c:dPt>
            <c:idx val="4"/>
            <c:invertIfNegative val="0"/>
            <c:bubble3D val="0"/>
            <c:spPr>
              <a:solidFill>
                <a:srgbClr val="F58220"/>
              </a:solidFill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Q2FY14</c:v>
                </c:pt>
                <c:pt idx="1">
                  <c:v>Q3FY14</c:v>
                </c:pt>
                <c:pt idx="2">
                  <c:v>Q4FY14</c:v>
                </c:pt>
                <c:pt idx="3">
                  <c:v>Q1FY15</c:v>
                </c:pt>
                <c:pt idx="4">
                  <c:v>Q2FY15</c:v>
                </c:pt>
              </c:strCache>
            </c:strRef>
          </c:cat>
          <c:val>
            <c:numRef>
              <c:f>Sheet1!$B$2:$B$6</c:f>
              <c:numCache>
                <c:formatCode>0.00</c:formatCode>
                <c:ptCount val="5"/>
                <c:pt idx="0" formatCode="General">
                  <c:v>170.61</c:v>
                </c:pt>
                <c:pt idx="1">
                  <c:v>178.13</c:v>
                </c:pt>
                <c:pt idx="2" formatCode="General">
                  <c:v>182.5</c:v>
                </c:pt>
                <c:pt idx="3" formatCode="General">
                  <c:v>187.59</c:v>
                </c:pt>
                <c:pt idx="4" formatCode="General">
                  <c:v>189.73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47762176"/>
        <c:axId val="147768064"/>
      </c:barChart>
      <c:catAx>
        <c:axId val="14776217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0"/>
          <a:lstStyle/>
          <a:p>
            <a:pPr>
              <a:defRPr sz="1200" b="1"/>
            </a:pPr>
            <a:endParaRPr lang="en-US"/>
          </a:p>
        </c:txPr>
        <c:crossAx val="147768064"/>
        <c:crosses val="autoZero"/>
        <c:auto val="1"/>
        <c:lblAlgn val="ctr"/>
        <c:lblOffset val="100"/>
        <c:noMultiLvlLbl val="0"/>
      </c:catAx>
      <c:valAx>
        <c:axId val="147768064"/>
        <c:scaling>
          <c:orientation val="minMax"/>
          <c:max val="200"/>
          <c:min val="140"/>
        </c:scaling>
        <c:delete val="1"/>
        <c:axPos val="l"/>
        <c:numFmt formatCode="General" sourceLinked="1"/>
        <c:majorTickMark val="out"/>
        <c:minorTickMark val="none"/>
        <c:tickLblPos val="none"/>
        <c:crossAx val="147762176"/>
        <c:crosses val="autoZero"/>
        <c:crossBetween val="between"/>
      </c:valAx>
      <c:spPr>
        <a:solidFill>
          <a:schemeClr val="accent1">
            <a:lumMod val="20000"/>
            <a:lumOff val="80000"/>
          </a:schemeClr>
        </a:solidFill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txPr>
        <a:bodyPr/>
        <a:lstStyle/>
        <a:p>
          <a:pPr>
            <a:defRPr sz="1600"/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3.0555555555555582E-2"/>
          <c:y val="0.14599462365591398"/>
          <c:w val="0.93888888888889033"/>
          <c:h val="0.7415168063669460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Business Per employee</c:v>
                </c:pt>
              </c:strCache>
            </c:strRef>
          </c:tx>
          <c:spPr>
            <a:solidFill>
              <a:srgbClr val="007DC5"/>
            </a:solidFill>
            <a:scene3d>
              <a:camera prst="orthographicFront"/>
              <a:lightRig rig="threePt" dir="t"/>
            </a:scene3d>
            <a:sp3d>
              <a:bevelT w="190500" h="38100"/>
            </a:sp3d>
          </c:spPr>
          <c:invertIfNegative val="0"/>
          <c:dPt>
            <c:idx val="4"/>
            <c:invertIfNegative val="0"/>
            <c:bubble3D val="0"/>
            <c:spPr>
              <a:solidFill>
                <a:srgbClr val="F58220"/>
              </a:solidFill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Q2FY14</c:v>
                </c:pt>
                <c:pt idx="1">
                  <c:v>Q3FY14</c:v>
                </c:pt>
                <c:pt idx="2">
                  <c:v>Q4FY14</c:v>
                </c:pt>
                <c:pt idx="3">
                  <c:v>Q1FY15</c:v>
                </c:pt>
                <c:pt idx="4">
                  <c:v>Q2FY15</c:v>
                </c:pt>
              </c:strCache>
            </c:strRef>
          </c:cat>
          <c:val>
            <c:numRef>
              <c:f>Sheet1!$B$2:$B$6</c:f>
              <c:numCache>
                <c:formatCode>0.00</c:formatCode>
                <c:ptCount val="5"/>
                <c:pt idx="0">
                  <c:v>17.47</c:v>
                </c:pt>
                <c:pt idx="1">
                  <c:v>18.440000000000001</c:v>
                </c:pt>
                <c:pt idx="2">
                  <c:v>19.63</c:v>
                </c:pt>
                <c:pt idx="3">
                  <c:v>19.75</c:v>
                </c:pt>
                <c:pt idx="4">
                  <c:v>19.97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805312"/>
        <c:axId val="147806848"/>
      </c:barChart>
      <c:catAx>
        <c:axId val="14780531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0"/>
          <a:lstStyle/>
          <a:p>
            <a:pPr>
              <a:defRPr sz="1200" b="1"/>
            </a:pPr>
            <a:endParaRPr lang="en-US"/>
          </a:p>
        </c:txPr>
        <c:crossAx val="147806848"/>
        <c:crosses val="autoZero"/>
        <c:auto val="1"/>
        <c:lblAlgn val="ctr"/>
        <c:lblOffset val="100"/>
        <c:noMultiLvlLbl val="0"/>
      </c:catAx>
      <c:valAx>
        <c:axId val="147806848"/>
        <c:scaling>
          <c:orientation val="minMax"/>
          <c:max val="22"/>
          <c:min val="15"/>
        </c:scaling>
        <c:delete val="1"/>
        <c:axPos val="l"/>
        <c:numFmt formatCode="0.00" sourceLinked="1"/>
        <c:majorTickMark val="out"/>
        <c:minorTickMark val="none"/>
        <c:tickLblPos val="none"/>
        <c:crossAx val="147805312"/>
        <c:crosses val="autoZero"/>
        <c:crossBetween val="between"/>
      </c:valAx>
      <c:spPr>
        <a:solidFill>
          <a:schemeClr val="accent1">
            <a:lumMod val="20000"/>
            <a:lumOff val="80000"/>
          </a:schemeClr>
        </a:solidFill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5714285714285712E-2"/>
          <c:y val="0.18776017060367453"/>
          <c:w val="0.93452380952380965"/>
          <c:h val="0.679809055118117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ATM Strength</c:v>
                </c:pt>
              </c:strCache>
            </c:strRef>
          </c:tx>
          <c:spPr>
            <a:solidFill>
              <a:srgbClr val="007DC5"/>
            </a:solidFill>
            <a:scene3d>
              <a:camera prst="orthographicFront"/>
              <a:lightRig rig="threePt" dir="t"/>
            </a:scene3d>
            <a:sp3d>
              <a:bevelT w="190500" h="38100"/>
            </a:sp3d>
          </c:spPr>
          <c:invertIfNegative val="0"/>
          <c:dPt>
            <c:idx val="4"/>
            <c:invertIfNegative val="0"/>
            <c:bubble3D val="0"/>
            <c:spPr>
              <a:solidFill>
                <a:srgbClr val="F58220"/>
              </a:solidFill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IN" sz="14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Q2FY14</c:v>
                </c:pt>
                <c:pt idx="1">
                  <c:v>Q3FY14</c:v>
                </c:pt>
                <c:pt idx="2">
                  <c:v>Q4FY14</c:v>
                </c:pt>
                <c:pt idx="3">
                  <c:v>Q1FY15</c:v>
                </c:pt>
                <c:pt idx="4">
                  <c:v>Q2FY15</c:v>
                </c:pt>
              </c:strCache>
            </c:strRef>
          </c:cat>
          <c:val>
            <c:numRef>
              <c:f>Sheet1!$B$2:$B$6</c:f>
              <c:numCache>
                <c:formatCode>_ * #,##0_ ;_ * \-#,##0_ ;_ * "-"??_ ;_ @_ </c:formatCode>
                <c:ptCount val="5"/>
                <c:pt idx="0">
                  <c:v>115868</c:v>
                </c:pt>
                <c:pt idx="1">
                  <c:v>123207</c:v>
                </c:pt>
                <c:pt idx="2">
                  <c:v>130426</c:v>
                </c:pt>
                <c:pt idx="3">
                  <c:v>130977</c:v>
                </c:pt>
                <c:pt idx="4">
                  <c:v>130587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2511488"/>
        <c:axId val="162513280"/>
      </c:barChart>
      <c:catAx>
        <c:axId val="16251148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0"/>
          <a:lstStyle/>
          <a:p>
            <a:pPr>
              <a:defRPr lang="en-IN" sz="1200" b="1"/>
            </a:pPr>
            <a:endParaRPr lang="en-US"/>
          </a:p>
        </c:txPr>
        <c:crossAx val="162513280"/>
        <c:crosses val="autoZero"/>
        <c:auto val="1"/>
        <c:lblAlgn val="ctr"/>
        <c:lblOffset val="100"/>
        <c:noMultiLvlLbl val="0"/>
      </c:catAx>
      <c:valAx>
        <c:axId val="162513280"/>
        <c:scaling>
          <c:orientation val="minMax"/>
        </c:scaling>
        <c:delete val="1"/>
        <c:axPos val="l"/>
        <c:numFmt formatCode="_ * #,##0_ ;_ * \-#,##0_ ;_ * &quot;-&quot;??_ ;_ @_ " sourceLinked="1"/>
        <c:majorTickMark val="none"/>
        <c:minorTickMark val="none"/>
        <c:tickLblPos val="none"/>
        <c:crossAx val="162511488"/>
        <c:crosses val="autoZero"/>
        <c:crossBetween val="between"/>
      </c:valAx>
      <c:spPr>
        <a:solidFill>
          <a:schemeClr val="accent1">
            <a:lumMod val="20000"/>
            <a:lumOff val="80000"/>
          </a:schemeClr>
        </a:solidFill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3.0054644808743192E-2"/>
          <c:y val="0.13477016386465202"/>
          <c:w val="0.95355191256830962"/>
          <c:h val="0.6767354756331202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Rural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90500" h="381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IN" sz="1400" b="1"/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Q2FY14</c:v>
                </c:pt>
                <c:pt idx="1">
                  <c:v>Q3FY14</c:v>
                </c:pt>
                <c:pt idx="2">
                  <c:v>Q4FY14</c:v>
                </c:pt>
                <c:pt idx="3">
                  <c:v>Q1FY15</c:v>
                </c:pt>
                <c:pt idx="4">
                  <c:v>Q2FY15</c:v>
                </c:pt>
              </c:strCache>
            </c:strRef>
          </c:cat>
          <c:val>
            <c:numRef>
              <c:f>Sheet1!$B$2:$B$6</c:f>
              <c:numCache>
                <c:formatCode>_ * #,##0_ ;_ * \-#,##0_ ;_ * "-"??_ ;_ @_ </c:formatCode>
                <c:ptCount val="5"/>
                <c:pt idx="0">
                  <c:v>1674</c:v>
                </c:pt>
                <c:pt idx="1">
                  <c:v>1697</c:v>
                </c:pt>
                <c:pt idx="2">
                  <c:v>1766</c:v>
                </c:pt>
                <c:pt idx="3">
                  <c:v>1771</c:v>
                </c:pt>
                <c:pt idx="4">
                  <c:v>1846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Semi-urban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90500" h="381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IN" sz="1400" b="1"/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Q2FY14</c:v>
                </c:pt>
                <c:pt idx="1">
                  <c:v>Q3FY14</c:v>
                </c:pt>
                <c:pt idx="2">
                  <c:v>Q4FY14</c:v>
                </c:pt>
                <c:pt idx="3">
                  <c:v>Q1FY15</c:v>
                </c:pt>
                <c:pt idx="4">
                  <c:v>Q2FY15</c:v>
                </c:pt>
              </c:strCache>
            </c:strRef>
          </c:cat>
          <c:val>
            <c:numRef>
              <c:f>Sheet1!$C$2:$C$6</c:f>
              <c:numCache>
                <c:formatCode>_ * #,##0_ ;_ * \-#,##0_ ;_ * "-"??_ ;_ @_ </c:formatCode>
                <c:ptCount val="5"/>
                <c:pt idx="0">
                  <c:v>1224</c:v>
                </c:pt>
                <c:pt idx="1">
                  <c:v>1239</c:v>
                </c:pt>
                <c:pt idx="2">
                  <c:v>1258</c:v>
                </c:pt>
                <c:pt idx="3">
                  <c:v>1273</c:v>
                </c:pt>
                <c:pt idx="4">
                  <c:v>1302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Urban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90500" h="381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IN" sz="1400" b="1"/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Q2FY14</c:v>
                </c:pt>
                <c:pt idx="1">
                  <c:v>Q3FY14</c:v>
                </c:pt>
                <c:pt idx="2">
                  <c:v>Q4FY14</c:v>
                </c:pt>
                <c:pt idx="3">
                  <c:v>Q1FY15</c:v>
                </c:pt>
                <c:pt idx="4">
                  <c:v>Q2FY15</c:v>
                </c:pt>
              </c:strCache>
            </c:strRef>
          </c:cat>
          <c:val>
            <c:numRef>
              <c:f>Sheet1!$D$2:$D$6</c:f>
              <c:numCache>
                <c:formatCode>_ * #,##0_ ;_ * \-#,##0_ ;_ * "-"??_ ;_ @_ </c:formatCode>
                <c:ptCount val="5"/>
                <c:pt idx="0">
                  <c:v>770</c:v>
                </c:pt>
                <c:pt idx="1">
                  <c:v>768</c:v>
                </c:pt>
                <c:pt idx="2">
                  <c:v>789</c:v>
                </c:pt>
                <c:pt idx="3">
                  <c:v>792</c:v>
                </c:pt>
                <c:pt idx="4">
                  <c:v>811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Metro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90500" h="381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IN" sz="1400" b="1"/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Q2FY14</c:v>
                </c:pt>
                <c:pt idx="1">
                  <c:v>Q3FY14</c:v>
                </c:pt>
                <c:pt idx="2">
                  <c:v>Q4FY14</c:v>
                </c:pt>
                <c:pt idx="3">
                  <c:v>Q1FY15</c:v>
                </c:pt>
                <c:pt idx="4">
                  <c:v>Q2FY15</c:v>
                </c:pt>
              </c:strCache>
            </c:strRef>
          </c:cat>
          <c:val>
            <c:numRef>
              <c:f>Sheet1!$E$2:$E$6</c:f>
              <c:numCache>
                <c:formatCode>_ * #,##0_ ;_ * \-#,##0_ ;_ * "-"??_ ;_ @_ </c:formatCode>
                <c:ptCount val="5"/>
                <c:pt idx="0">
                  <c:v>811</c:v>
                </c:pt>
                <c:pt idx="1">
                  <c:v>818</c:v>
                </c:pt>
                <c:pt idx="2">
                  <c:v>833</c:v>
                </c:pt>
                <c:pt idx="3">
                  <c:v>839</c:v>
                </c:pt>
                <c:pt idx="4">
                  <c:v>849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Column2</c:v>
                </c:pt>
              </c:strCache>
            </c:strRef>
          </c:tx>
          <c:spPr>
            <a:noFill/>
            <a:ln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IN" sz="1400" b="1"/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Q2FY14</c:v>
                </c:pt>
                <c:pt idx="1">
                  <c:v>Q3FY14</c:v>
                </c:pt>
                <c:pt idx="2">
                  <c:v>Q4FY14</c:v>
                </c:pt>
                <c:pt idx="3">
                  <c:v>Q1FY15</c:v>
                </c:pt>
                <c:pt idx="4">
                  <c:v>Q2FY15</c:v>
                </c:pt>
              </c:strCache>
            </c:strRef>
          </c:cat>
          <c:val>
            <c:numRef>
              <c:f>Sheet1!$F$2:$F$6</c:f>
              <c:numCache>
                <c:formatCode>_ * #,##0_ ;_ * \-#,##0_ ;_ * "-"??_ ;_ @_ </c:formatCode>
                <c:ptCount val="5"/>
                <c:pt idx="0">
                  <c:v>4479</c:v>
                </c:pt>
                <c:pt idx="1">
                  <c:v>4522</c:v>
                </c:pt>
                <c:pt idx="2">
                  <c:v>4646</c:v>
                </c:pt>
                <c:pt idx="3">
                  <c:v>4675</c:v>
                </c:pt>
                <c:pt idx="4">
                  <c:v>4808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48601472"/>
        <c:axId val="148611456"/>
      </c:barChart>
      <c:catAx>
        <c:axId val="14860147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0"/>
          <a:lstStyle/>
          <a:p>
            <a:pPr>
              <a:defRPr lang="en-IN" sz="1200" b="1"/>
            </a:pPr>
            <a:endParaRPr lang="en-US"/>
          </a:p>
        </c:txPr>
        <c:crossAx val="148611456"/>
        <c:crosses val="autoZero"/>
        <c:auto val="1"/>
        <c:lblAlgn val="ctr"/>
        <c:lblOffset val="100"/>
        <c:noMultiLvlLbl val="0"/>
      </c:catAx>
      <c:valAx>
        <c:axId val="148611456"/>
        <c:scaling>
          <c:orientation val="minMax"/>
          <c:max val="6000"/>
          <c:min val="0"/>
        </c:scaling>
        <c:delete val="1"/>
        <c:axPos val="l"/>
        <c:numFmt formatCode="_ * #,##0_ ;_ * \-#,##0_ ;_ * &quot;-&quot;??_ ;_ @_ " sourceLinked="1"/>
        <c:majorTickMark val="none"/>
        <c:minorTickMark val="none"/>
        <c:tickLblPos val="none"/>
        <c:crossAx val="148601472"/>
        <c:crosses val="autoZero"/>
        <c:crossBetween val="between"/>
      </c:valAx>
      <c:spPr>
        <a:scene3d>
          <a:camera prst="orthographicFront"/>
          <a:lightRig rig="threePt" dir="t"/>
        </a:scene3d>
        <a:sp3d>
          <a:bevelT w="190500" h="38100"/>
        </a:sp3d>
      </c:spPr>
    </c:plotArea>
    <c:legend>
      <c:legendPos val="t"/>
      <c:legendEntry>
        <c:idx val="4"/>
        <c:delete val="1"/>
      </c:legendEntry>
      <c:layout>
        <c:manualLayout>
          <c:xMode val="edge"/>
          <c:yMode val="edge"/>
          <c:x val="0.12962759777978511"/>
          <c:y val="5.4054054054054092E-2"/>
          <c:w val="0.74620928531474562"/>
          <c:h val="0.10774313683762519"/>
        </c:manualLayout>
      </c:layout>
      <c:overlay val="0"/>
      <c:txPr>
        <a:bodyPr/>
        <a:lstStyle/>
        <a:p>
          <a:pPr>
            <a:defRPr lang="en-IN" sz="1400"/>
          </a:pPr>
          <a:endParaRPr lang="en-US"/>
        </a:p>
      </c:txPr>
    </c:legend>
    <c:plotVisOnly val="1"/>
    <c:dispBlanksAs val="gap"/>
    <c:showDLblsOverMax val="0"/>
  </c:chart>
  <c:spPr>
    <a:scene3d>
      <a:camera prst="orthographicFront"/>
      <a:lightRig rig="threePt" dir="t"/>
    </a:scene3d>
    <a:sp3d>
      <a:bevelT w="190500" h="38100"/>
    </a:sp3d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0.8381</cdr:x>
      <cdr:y>0.65</cdr:y>
    </cdr:from>
    <cdr:to>
      <cdr:x>0.95238</cdr:x>
      <cdr:y>0.85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705600" y="29718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200" cy="495994"/>
          </a:xfrm>
          <a:prstGeom prst="rect">
            <a:avLst/>
          </a:prstGeom>
        </p:spPr>
        <p:txBody>
          <a:bodyPr vert="horz" lIns="91397" tIns="45699" rIns="91397" bIns="4569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950" y="1"/>
            <a:ext cx="2945199" cy="495994"/>
          </a:xfrm>
          <a:prstGeom prst="rect">
            <a:avLst/>
          </a:prstGeom>
        </p:spPr>
        <p:txBody>
          <a:bodyPr vert="horz" lIns="91397" tIns="45699" rIns="91397" bIns="45699" rtlCol="0"/>
          <a:lstStyle>
            <a:lvl1pPr algn="r">
              <a:defRPr sz="1200"/>
            </a:lvl1pPr>
          </a:lstStyle>
          <a:p>
            <a:fld id="{323B8931-5471-4C76-AAA6-F949DE835E41}" type="datetimeFigureOut">
              <a:rPr lang="en-US" smtClean="0"/>
              <a:pPr/>
              <a:t>11/3/2014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955"/>
            <a:ext cx="2945200" cy="495994"/>
          </a:xfrm>
          <a:prstGeom prst="rect">
            <a:avLst/>
          </a:prstGeom>
        </p:spPr>
        <p:txBody>
          <a:bodyPr vert="horz" lIns="91397" tIns="45699" rIns="91397" bIns="4569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950" y="9428955"/>
            <a:ext cx="2945199" cy="495994"/>
          </a:xfrm>
          <a:prstGeom prst="rect">
            <a:avLst/>
          </a:prstGeom>
        </p:spPr>
        <p:txBody>
          <a:bodyPr vert="horz" lIns="91397" tIns="45699" rIns="91397" bIns="45699" rtlCol="0" anchor="b"/>
          <a:lstStyle>
            <a:lvl1pPr algn="r">
              <a:defRPr sz="1200"/>
            </a:lvl1pPr>
          </a:lstStyle>
          <a:p>
            <a:fld id="{559B5423-4991-4766-B0A8-5D4B34E3BE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205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3"/>
            <a:ext cx="2945659" cy="496332"/>
          </a:xfrm>
          <a:prstGeom prst="rect">
            <a:avLst/>
          </a:prstGeom>
        </p:spPr>
        <p:txBody>
          <a:bodyPr vert="horz" lIns="93452" tIns="46728" rIns="93452" bIns="4672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7" y="3"/>
            <a:ext cx="2945659" cy="496332"/>
          </a:xfrm>
          <a:prstGeom prst="rect">
            <a:avLst/>
          </a:prstGeom>
        </p:spPr>
        <p:txBody>
          <a:bodyPr vert="horz" lIns="93452" tIns="46728" rIns="93452" bIns="46728" rtlCol="0"/>
          <a:lstStyle>
            <a:lvl1pPr algn="r">
              <a:defRPr sz="1200"/>
            </a:lvl1pPr>
          </a:lstStyle>
          <a:p>
            <a:fld id="{C335AB74-8734-4C9E-8902-CBFA1D3AE00F}" type="datetimeFigureOut">
              <a:rPr lang="en-US" smtClean="0"/>
              <a:pPr/>
              <a:t>11/3/2014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7287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452" tIns="46728" rIns="93452" bIns="4672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9" y="4715158"/>
            <a:ext cx="5438140" cy="4466987"/>
          </a:xfrm>
          <a:prstGeom prst="rect">
            <a:avLst/>
          </a:prstGeom>
        </p:spPr>
        <p:txBody>
          <a:bodyPr vert="horz" lIns="93452" tIns="46728" rIns="93452" bIns="4672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" y="9428587"/>
            <a:ext cx="2945659" cy="496332"/>
          </a:xfrm>
          <a:prstGeom prst="rect">
            <a:avLst/>
          </a:prstGeom>
        </p:spPr>
        <p:txBody>
          <a:bodyPr vert="horz" lIns="93452" tIns="46728" rIns="93452" bIns="4672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7" y="9428587"/>
            <a:ext cx="2945659" cy="496332"/>
          </a:xfrm>
          <a:prstGeom prst="rect">
            <a:avLst/>
          </a:prstGeom>
        </p:spPr>
        <p:txBody>
          <a:bodyPr vert="horz" lIns="93452" tIns="46728" rIns="93452" bIns="46728" rtlCol="0" anchor="b"/>
          <a:lstStyle>
            <a:lvl1pPr algn="r">
              <a:defRPr sz="1200"/>
            </a:lvl1pPr>
          </a:lstStyle>
          <a:p>
            <a:fld id="{6563EFD9-F6C9-423A-B1A7-E849A00425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9457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7575" y="744538"/>
            <a:ext cx="4965700" cy="37242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80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C14BCAB-6C41-4D0C-8288-26DA5AF4A23E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63EFD9-F6C9-423A-B1A7-E849A004251C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80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63EFD9-F6C9-423A-B1A7-E849A004251C}" type="slidenum">
              <a:rPr lang="en-US" smtClean="0">
                <a:solidFill>
                  <a:prstClr val="black"/>
                </a:solidFill>
              </a:rPr>
              <a:pPr/>
              <a:t>29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1801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63EFD9-F6C9-423A-B1A7-E849A004251C}" type="slidenum">
              <a:rPr lang="en-US" smtClean="0">
                <a:solidFill>
                  <a:prstClr val="black"/>
                </a:solidFill>
              </a:rPr>
              <a:pPr/>
              <a:t>30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1801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63EFD9-F6C9-423A-B1A7-E849A004251C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63EFD9-F6C9-423A-B1A7-E849A004251C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7575" y="744538"/>
            <a:ext cx="4965700" cy="37242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08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861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C6645C28-550D-48FF-84CB-4744571ADA5B}" type="slidenum">
              <a:rPr lang="en-US">
                <a:solidFill>
                  <a:prstClr val="black"/>
                </a:solidFill>
              </a:rPr>
              <a:pPr>
                <a:defRPr/>
              </a:pPr>
              <a:t>37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16694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B153A2-7CC8-4D1C-B471-6A1051A246F8}" type="slidenum">
              <a:rPr lang="en-US" smtClean="0">
                <a:solidFill>
                  <a:prstClr val="black"/>
                </a:solidFill>
              </a:rPr>
              <a:pPr/>
              <a:t>11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5988" y="744538"/>
            <a:ext cx="4965700" cy="37242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80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C14BCAB-6C41-4D0C-8288-26DA5AF4A23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8254622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5988" y="744538"/>
            <a:ext cx="4967287" cy="37242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BCF431A-70B3-46AB-BFD6-93F583CBD96B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20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40660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5988" y="744538"/>
            <a:ext cx="4967287" cy="37242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29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6C394E8-F618-4928-B55D-685074231BA3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9278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5988" y="744538"/>
            <a:ext cx="4967287" cy="37242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11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A08E08C-CC2E-43B2-B741-6893941732AC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7175067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7575" y="744538"/>
            <a:ext cx="4965700" cy="37242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11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A08E08C-CC2E-43B2-B741-6893941732AC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3906199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7575" y="744538"/>
            <a:ext cx="4965700" cy="37242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80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C14BCAB-6C41-4D0C-8288-26DA5AF4A23E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24</a:t>
            </a:fld>
            <a:endParaRPr lang="en-US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B153A2-7CC8-4D1C-B471-6A1051A246F8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1396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4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EEDA1A-98BC-41D8-AF55-D1017DE3E8A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ounded Rectangle 5"/>
          <p:cNvSpPr/>
          <p:nvPr userDrawn="1"/>
        </p:nvSpPr>
        <p:spPr>
          <a:xfrm>
            <a:off x="76200" y="5562600"/>
            <a:ext cx="8915400" cy="11430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54137461"/>
      </p:ext>
    </p:extLst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" descr="O:\G\QTRJUN10\BoI Presentations\pictures\Bank_Of_India_300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3465"/>
            <a:ext cx="1835150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2129E2-473D-43B2-A52D-8636C747BB4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1257032"/>
      </p:ext>
    </p:extLst>
  </p:cSld>
  <p:clrMapOvr>
    <a:masterClrMapping/>
  </p:clrMapOvr>
  <p:transition spd="med">
    <p:fade/>
  </p:transition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lvl="0"/>
            <a:endParaRPr lang="en-US" noProof="0" smtClean="0"/>
          </a:p>
        </p:txBody>
      </p:sp>
      <p:sp>
        <p:nvSpPr>
          <p:cNvPr id="4" name="Rectangle 31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CC3D83-3DC7-4860-91E3-2A2208928D9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7580489"/>
      </p:ext>
    </p:extLst>
  </p:cSld>
  <p:clrMapOvr>
    <a:masterClrMapping/>
  </p:clrMapOvr>
  <p:transition spd="med">
    <p:fade/>
  </p:transition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E22EFA-4698-47E9-85EF-F51EDDEA68F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4660309"/>
      </p:ext>
    </p:extLst>
  </p:cSld>
  <p:clrMapOvr>
    <a:masterClrMapping/>
  </p:clrMapOvr>
  <p:transition spd="med">
    <p:fade/>
  </p:transition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F324EE-6020-484D-BDD3-92830A3B2B3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0075884"/>
      </p:ext>
    </p:extLst>
  </p:cSld>
  <p:clrMapOvr>
    <a:masterClrMapping/>
  </p:clrMapOvr>
  <p:transition spd="med">
    <p:fade/>
  </p:transition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70B559-4980-42FB-B527-175B42B1D38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9422050"/>
      </p:ext>
    </p:extLst>
  </p:cSld>
  <p:clrMapOvr>
    <a:masterClrMapping/>
  </p:clrMapOvr>
  <p:transition spd="med">
    <p:fade/>
  </p:transition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60E25A-66E0-4457-81E8-0BF0798A21B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732094"/>
      </p:ext>
    </p:extLst>
  </p:cSld>
  <p:clrMapOvr>
    <a:masterClrMapping/>
  </p:clrMapOvr>
  <p:transition spd="med">
    <p:fade/>
  </p:transition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5F2FDD-C217-468E-A21B-439FDFC81E9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2319068"/>
      </p:ext>
    </p:extLst>
  </p:cSld>
  <p:clrMapOvr>
    <a:masterClrMapping/>
  </p:clrMapOvr>
  <p:transition spd="med">
    <p:fade/>
  </p:transition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92675E-A705-4331-97C5-70014E77B1E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637642"/>
      </p:ext>
    </p:extLst>
  </p:cSld>
  <p:clrMapOvr>
    <a:masterClrMapping/>
  </p:clrMapOvr>
  <p:transition spd="med">
    <p:fade/>
  </p:transition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9327D-6606-4A72-9961-41C74383BA6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7173635"/>
      </p:ext>
    </p:extLst>
  </p:cSld>
  <p:clrMapOvr>
    <a:masterClrMapping/>
  </p:clrMapOvr>
  <p:transition spd="med">
    <p:fade/>
  </p:transition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A614D0-E9B4-45E9-9E7A-874164143D0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0128823"/>
      </p:ext>
    </p:extLst>
  </p:cSld>
  <p:clrMapOvr>
    <a:masterClrMapping/>
  </p:clrMapOvr>
  <p:transition spd="med">
    <p:fade/>
  </p:transition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CAEE2D-24B4-405E-8F59-322F7066E38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4987072"/>
      </p:ext>
    </p:extLst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4E3D93-4ED7-4310-BD04-59E4A50BC5E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7051004"/>
      </p:ext>
    </p:extLst>
  </p:cSld>
  <p:clrMapOvr>
    <a:masterClrMapping/>
  </p:clrMapOvr>
  <p:transition spd="med">
    <p:fade/>
  </p:transition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B5FD3B-F997-4120-8EC7-C8C1B564188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0490175"/>
      </p:ext>
    </p:extLst>
  </p:cSld>
  <p:clrMapOvr>
    <a:masterClrMapping/>
  </p:clrMapOvr>
  <p:transition spd="med">
    <p:fade/>
  </p:transition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90307D-C9A9-4887-ACA9-81AD186F477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6263507"/>
      </p:ext>
    </p:extLst>
  </p:cSld>
  <p:clrMapOvr>
    <a:masterClrMapping/>
  </p:clrMapOvr>
  <p:transition spd="med">
    <p:fade/>
  </p:transition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427A99-1B45-41B5-AB69-59E009FA085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6168254"/>
      </p:ext>
    </p:extLst>
  </p:cSld>
  <p:clrMapOvr>
    <a:masterClrMapping/>
  </p:clrMapOvr>
  <p:transition spd="med">
    <p:fade/>
  </p:transition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9033EF-2E55-42C2-A0CA-2CA644C227B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0929094"/>
      </p:ext>
    </p:extLst>
  </p:cSld>
  <p:clrMapOvr>
    <a:masterClrMapping/>
  </p:clrMapOvr>
  <p:transition spd="med">
    <p:fade/>
  </p:transition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1CEB1E-CB89-4C93-B3A8-3B837EDEC56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6300579"/>
      </p:ext>
    </p:extLst>
  </p:cSld>
  <p:clrMapOvr>
    <a:masterClrMapping/>
  </p:clrMapOvr>
  <p:transition spd="med">
    <p:fade/>
  </p:transition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0C9CBF-841C-4C83-B5FD-5776D35C1E0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6314791"/>
      </p:ext>
    </p:extLst>
  </p:cSld>
  <p:clrMapOvr>
    <a:masterClrMapping/>
  </p:clrMapOvr>
  <p:transition spd="med">
    <p:fade/>
  </p:transition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9741A8-A963-46C0-AEBA-D68AB4EE254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4516283"/>
      </p:ext>
    </p:extLst>
  </p:cSld>
  <p:clrMapOvr>
    <a:masterClrMapping/>
  </p:clrMapOvr>
  <p:transition spd="med">
    <p:fade/>
  </p:transition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38BAD3-CD7E-424B-9FBF-2E14A9C209A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8946998"/>
      </p:ext>
    </p:extLst>
  </p:cSld>
  <p:clrMapOvr>
    <a:masterClrMapping/>
  </p:clrMapOvr>
  <p:transition spd="med">
    <p:fade/>
  </p:transition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6BA41B-75C5-41CC-80D2-DA73EBF0412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4065315"/>
      </p:ext>
    </p:extLst>
  </p:cSld>
  <p:clrMapOvr>
    <a:masterClrMapping/>
  </p:clrMapOvr>
  <p:transition spd="med">
    <p:fade/>
  </p:transition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1422FE-7E85-426D-BE35-4EDC6E47000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5746934"/>
      </p:ext>
    </p:extLst>
  </p:cSld>
  <p:clrMapOvr>
    <a:masterClrMapping/>
  </p:clrMapOvr>
  <p:transition spd="med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4597CA-B6F8-41B9-B81E-01920E8085D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2315196"/>
      </p:ext>
    </p:extLst>
  </p:cSld>
  <p:clrMapOvr>
    <a:masterClrMapping/>
  </p:clrMapOvr>
  <p:transition spd="med">
    <p:fade/>
  </p:transition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C43C0F-94B3-40F6-B186-AEEF0010C86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0138902"/>
      </p:ext>
    </p:extLst>
  </p:cSld>
  <p:clrMapOvr>
    <a:masterClrMapping/>
  </p:clrMapOvr>
  <p:transition spd="med">
    <p:fade/>
  </p:transition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6D1362-A278-4E6C-95E8-0277D702E71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2719526"/>
      </p:ext>
    </p:extLst>
  </p:cSld>
  <p:clrMapOvr>
    <a:masterClrMapping/>
  </p:clrMapOvr>
  <p:transition spd="med">
    <p:fade/>
  </p:transition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CD1EDF-931E-41BE-A42D-AFFC8958885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7852082"/>
      </p:ext>
    </p:extLst>
  </p:cSld>
  <p:clrMapOvr>
    <a:masterClrMapping/>
  </p:clrMapOvr>
  <p:transition spd="med">
    <p:fade/>
  </p:transition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874050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A57321-6F24-45BD-954E-3D9B5ECDAA7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9744287"/>
      </p:ext>
    </p:extLst>
  </p:cSld>
  <p:clrMapOvr>
    <a:masterClrMapping/>
  </p:clrMapOvr>
  <p:transition spd="med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768C37-5352-4A50-90E3-20633B970F5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5797587"/>
      </p:ext>
    </p:extLst>
  </p:cSld>
  <p:clrMapOvr>
    <a:masterClrMapping/>
  </p:clrMapOvr>
  <p:transition spd="med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1" y="0"/>
            <a:ext cx="85725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CF99C-0F09-4DD2-8FF3-FB3B3C2A156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8845413"/>
      </p:ext>
    </p:extLst>
  </p:cSld>
  <p:clrMapOvr>
    <a:masterClrMapping/>
  </p:clrMapOvr>
  <p:transition spd="med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Rectangle 31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93CF00-B228-4955-8010-5B9D95B15A7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0362442"/>
      </p:ext>
    </p:extLst>
  </p:cSld>
  <p:clrMapOvr>
    <a:masterClrMapping/>
  </p:clrMapOvr>
  <p:transition spd="med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lvl="0"/>
            <a:endParaRPr lang="en-US" noProof="0" smtClean="0"/>
          </a:p>
        </p:txBody>
      </p:sp>
      <p:sp>
        <p:nvSpPr>
          <p:cNvPr id="4" name="Rectangle 31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CC3D83-3DC7-4860-91E3-2A2208928D9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279568"/>
      </p:ext>
    </p:extLst>
  </p:cSld>
  <p:clrMapOvr>
    <a:masterClrMapping/>
  </p:clrMapOvr>
  <p:transition spd="med"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E22EFA-4698-47E9-85EF-F51EDDEA68F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9613701"/>
      </p:ext>
    </p:extLst>
  </p:cSld>
  <p:clrMapOvr>
    <a:masterClrMapping/>
  </p:clrMapOvr>
  <p:transition spd="med"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F324EE-6020-484D-BDD3-92830A3B2B3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110451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E222BE-9C33-4613-B7F7-0DA0A1598D0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5077022"/>
      </p:ext>
    </p:extLst>
  </p:cSld>
  <p:clrMapOvr>
    <a:masterClrMapping/>
  </p:clrMapOvr>
  <p:transition spd="med"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70B559-4980-42FB-B527-175B42B1D38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6518260"/>
      </p:ext>
    </p:extLst>
  </p:cSld>
  <p:clrMapOvr>
    <a:masterClrMapping/>
  </p:clrMapOvr>
  <p:transition spd="med"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60E25A-66E0-4457-81E8-0BF0798A21B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7560374"/>
      </p:ext>
    </p:extLst>
  </p:cSld>
  <p:clrMapOvr>
    <a:masterClrMapping/>
  </p:clrMapOvr>
  <p:transition spd="med"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5F2FDD-C217-468E-A21B-439FDFC81E9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5158171"/>
      </p:ext>
    </p:extLst>
  </p:cSld>
  <p:clrMapOvr>
    <a:masterClrMapping/>
  </p:clrMapOvr>
  <p:transition spd="med"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92675E-A705-4331-97C5-70014E77B1E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3294323"/>
      </p:ext>
    </p:extLst>
  </p:cSld>
  <p:clrMapOvr>
    <a:masterClrMapping/>
  </p:clrMapOvr>
  <p:transition spd="med"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9327D-6606-4A72-9961-41C74383BA6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7486202"/>
      </p:ext>
    </p:extLst>
  </p:cSld>
  <p:clrMapOvr>
    <a:masterClrMapping/>
  </p:clrMapOvr>
  <p:transition spd="med"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A614D0-E9B4-45E9-9E7A-874164143D0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6181278"/>
      </p:ext>
    </p:extLst>
  </p:cSld>
  <p:clrMapOvr>
    <a:masterClrMapping/>
  </p:clrMapOvr>
  <p:transition spd="med"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CAEE2D-24B4-405E-8F59-322F7066E38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6776074"/>
      </p:ext>
    </p:extLst>
  </p:cSld>
  <p:clrMapOvr>
    <a:masterClrMapping/>
  </p:clrMapOvr>
  <p:transition spd="med"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B5FD3B-F997-4120-8EC7-C8C1B564188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5466274"/>
      </p:ext>
    </p:extLst>
  </p:cSld>
  <p:clrMapOvr>
    <a:masterClrMapping/>
  </p:clrMapOvr>
  <p:transition spd="med"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90307D-C9A9-4887-ACA9-81AD186F477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542229"/>
      </p:ext>
    </p:extLst>
  </p:cSld>
  <p:clrMapOvr>
    <a:masterClrMapping/>
  </p:clrMapOvr>
  <p:transition spd="med"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427A99-1B45-41B5-AB69-59E009FA085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093840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1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803924-5DE7-42F2-8EF0-EF6ED971809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9889266"/>
      </p:ext>
    </p:extLst>
  </p:cSld>
  <p:clrMapOvr>
    <a:masterClrMapping/>
  </p:clrMapOvr>
  <p:transition spd="med">
    <p:fad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9033EF-2E55-42C2-A0CA-2CA644C227B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3876964"/>
      </p:ext>
    </p:extLst>
  </p:cSld>
  <p:clrMapOvr>
    <a:masterClrMapping/>
  </p:clrMapOvr>
  <p:transition spd="med"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1CEB1E-CB89-4C93-B3A8-3B837EDEC56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4927062"/>
      </p:ext>
    </p:extLst>
  </p:cSld>
  <p:clrMapOvr>
    <a:masterClrMapping/>
  </p:clrMapOvr>
  <p:transition spd="med"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0C9CBF-841C-4C83-B5FD-5776D35C1E0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6559923"/>
      </p:ext>
    </p:extLst>
  </p:cSld>
  <p:clrMapOvr>
    <a:masterClrMapping/>
  </p:clrMapOvr>
  <p:transition spd="med"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9741A8-A963-46C0-AEBA-D68AB4EE254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6464354"/>
      </p:ext>
    </p:extLst>
  </p:cSld>
  <p:clrMapOvr>
    <a:masterClrMapping/>
  </p:clrMapOvr>
  <p:transition spd="med">
    <p:fad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38BAD3-CD7E-424B-9FBF-2E14A9C209A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6293556"/>
      </p:ext>
    </p:extLst>
  </p:cSld>
  <p:clrMapOvr>
    <a:masterClrMapping/>
  </p:clrMapOvr>
  <p:transition spd="med">
    <p:fad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6BA41B-75C5-41CC-80D2-DA73EBF0412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0950727"/>
      </p:ext>
    </p:extLst>
  </p:cSld>
  <p:clrMapOvr>
    <a:masterClrMapping/>
  </p:clrMapOvr>
  <p:transition spd="med">
    <p:fad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1422FE-7E85-426D-BE35-4EDC6E47000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2526083"/>
      </p:ext>
    </p:extLst>
  </p:cSld>
  <p:clrMapOvr>
    <a:masterClrMapping/>
  </p:clrMapOvr>
  <p:transition spd="med">
    <p:fade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C43C0F-94B3-40F6-B186-AEEF0010C86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4358487"/>
      </p:ext>
    </p:extLst>
  </p:cSld>
  <p:clrMapOvr>
    <a:masterClrMapping/>
  </p:clrMapOvr>
  <p:transition spd="med">
    <p:fade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6D1362-A278-4E6C-95E8-0277D702E71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145758"/>
      </p:ext>
    </p:extLst>
  </p:cSld>
  <p:clrMapOvr>
    <a:masterClrMapping/>
  </p:clrMapOvr>
  <p:transition spd="med">
    <p:fade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CD1EDF-931E-41BE-A42D-AFFC8958885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3608869"/>
      </p:ext>
    </p:extLst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48823C-16F7-4AAC-A6A9-95356169AAF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9918489"/>
      </p:ext>
    </p:extLst>
  </p:cSld>
  <p:clrMapOvr>
    <a:masterClrMapping/>
  </p:clrMapOvr>
  <p:transition spd="med">
    <p:fade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3896BD-255E-4C3A-8A3D-322D242742B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1613989"/>
      </p:ext>
    </p:extLst>
  </p:cSld>
  <p:clrMapOvr>
    <a:masterClrMapping/>
  </p:clrMapOvr>
  <p:transition spd="med">
    <p:fade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358082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48823C-16F7-4AAC-A6A9-95356169AAF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0226468"/>
      </p:ext>
    </p:extLst>
  </p:cSld>
  <p:clrMapOvr>
    <a:masterClrMapping/>
  </p:clrMapOvr>
  <p:transition spd="med">
    <p:fade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4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EEDA1A-98BC-41D8-AF55-D1017DE3E8A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ounded Rectangle 5"/>
          <p:cNvSpPr/>
          <p:nvPr userDrawn="1"/>
        </p:nvSpPr>
        <p:spPr>
          <a:xfrm>
            <a:off x="76200" y="5562600"/>
            <a:ext cx="8915400" cy="11430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589178"/>
      </p:ext>
    </p:extLst>
  </p:cSld>
  <p:clrMapOvr>
    <a:masterClrMapping/>
  </p:clrMapOvr>
  <p:transition spd="med">
    <p:fade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E222BE-9C33-4613-B7F7-0DA0A1598D0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8616441"/>
      </p:ext>
    </p:extLst>
  </p:cSld>
  <p:clrMapOvr>
    <a:masterClrMapping/>
  </p:clrMapOvr>
  <p:transition spd="med">
    <p:fade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1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803924-5DE7-42F2-8EF0-EF6ED971809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2511626"/>
      </p:ext>
    </p:extLst>
  </p:cSld>
  <p:clrMapOvr>
    <a:masterClrMapping/>
  </p:clrMapOvr>
  <p:transition spd="med">
    <p:fade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48823C-16F7-4AAC-A6A9-95356169AAF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292229"/>
      </p:ext>
    </p:extLst>
  </p:cSld>
  <p:clrMapOvr>
    <a:masterClrMapping/>
  </p:clrMapOvr>
  <p:transition spd="med">
    <p:fade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B743AE-14F3-46EA-A9C3-E776081ECCA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2020581"/>
      </p:ext>
    </p:extLst>
  </p:cSld>
  <p:clrMapOvr>
    <a:masterClrMapping/>
  </p:clrMapOvr>
  <p:transition spd="med">
    <p:fade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AEE2E9-6B30-480E-A99E-4026ABFB096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4411549"/>
      </p:ext>
    </p:extLst>
  </p:cSld>
  <p:clrMapOvr>
    <a:masterClrMapping/>
  </p:clrMapOvr>
  <p:transition spd="med">
    <p:fade/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CF9668-E8EA-411C-B50B-F78F8EB34FB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4011605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B743AE-14F3-46EA-A9C3-E776081ECCA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8807902"/>
      </p:ext>
    </p:extLst>
  </p:cSld>
  <p:clrMapOvr>
    <a:masterClrMapping/>
  </p:clrMapOvr>
  <p:transition spd="med">
    <p:fade/>
  </p:transition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88D313-5F60-48A3-AADB-0C5AE460991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1358379"/>
      </p:ext>
    </p:extLst>
  </p:cSld>
  <p:clrMapOvr>
    <a:masterClrMapping/>
  </p:clrMapOvr>
  <p:transition spd="med">
    <p:fade/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BD3885-ACBC-4547-9081-0D4DBBCE5A9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1407481"/>
      </p:ext>
    </p:extLst>
  </p:cSld>
  <p:clrMapOvr>
    <a:masterClrMapping/>
  </p:clrMapOvr>
  <p:transition spd="med">
    <p:fade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" descr="O:\G\QTRJUN10\BoI Presentations\pictures\Bank_Of_India_300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3465"/>
            <a:ext cx="1835150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2129E2-473D-43B2-A52D-8636C747BB4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3925981"/>
      </p:ext>
    </p:extLst>
  </p:cSld>
  <p:clrMapOvr>
    <a:masterClrMapping/>
  </p:clrMapOvr>
  <p:transition spd="med">
    <p:fade/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4E3D93-4ED7-4310-BD04-59E4A50BC5E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8806826"/>
      </p:ext>
    </p:extLst>
  </p:cSld>
  <p:clrMapOvr>
    <a:masterClrMapping/>
  </p:clrMapOvr>
  <p:transition spd="med">
    <p:fade/>
  </p:transition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4597CA-B6F8-41B9-B81E-01920E8085D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15860"/>
      </p:ext>
    </p:extLst>
  </p:cSld>
  <p:clrMapOvr>
    <a:masterClrMapping/>
  </p:clrMapOvr>
  <p:transition spd="med">
    <p:fade/>
  </p:transition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A57321-6F24-45BD-954E-3D9B5ECDAA7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867020"/>
      </p:ext>
    </p:extLst>
  </p:cSld>
  <p:clrMapOvr>
    <a:masterClrMapping/>
  </p:clrMapOvr>
  <p:transition spd="med">
    <p:fade/>
  </p:transition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768C37-5352-4A50-90E3-20633B970F5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6244236"/>
      </p:ext>
    </p:extLst>
  </p:cSld>
  <p:clrMapOvr>
    <a:masterClrMapping/>
  </p:clrMapOvr>
  <p:transition spd="med">
    <p:fade/>
  </p:transition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1" y="0"/>
            <a:ext cx="85725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CF99C-0F09-4DD2-8FF3-FB3B3C2A156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2315058"/>
      </p:ext>
    </p:extLst>
  </p:cSld>
  <p:clrMapOvr>
    <a:masterClrMapping/>
  </p:clrMapOvr>
  <p:transition spd="med">
    <p:fade/>
  </p:transition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Rectangle 31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93CF00-B228-4955-8010-5B9D95B15A7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025945"/>
      </p:ext>
    </p:extLst>
  </p:cSld>
  <p:clrMapOvr>
    <a:masterClrMapping/>
  </p:clrMapOvr>
  <p:transition spd="med">
    <p:fade/>
  </p:transition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lvl="0"/>
            <a:endParaRPr lang="en-US" noProof="0" smtClean="0"/>
          </a:p>
        </p:txBody>
      </p:sp>
      <p:sp>
        <p:nvSpPr>
          <p:cNvPr id="4" name="Rectangle 31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CC3D83-3DC7-4860-91E3-2A2208928D9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3305243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AEE2E9-6B30-480E-A99E-4026ABFB096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1383103"/>
      </p:ext>
    </p:extLst>
  </p:cSld>
  <p:clrMapOvr>
    <a:masterClrMapping/>
  </p:clrMapOvr>
  <p:transition spd="med">
    <p:fade/>
  </p:transition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E22EFA-4698-47E9-85EF-F51EDDEA68F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3330949"/>
      </p:ext>
    </p:extLst>
  </p:cSld>
  <p:clrMapOvr>
    <a:masterClrMapping/>
  </p:clrMapOvr>
  <p:transition spd="med">
    <p:fade/>
  </p:transition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F324EE-6020-484D-BDD3-92830A3B2B3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9416870"/>
      </p:ext>
    </p:extLst>
  </p:cSld>
  <p:clrMapOvr>
    <a:masterClrMapping/>
  </p:clrMapOvr>
  <p:transition spd="med">
    <p:fade/>
  </p:transition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70B559-4980-42FB-B527-175B42B1D38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6192479"/>
      </p:ext>
    </p:extLst>
  </p:cSld>
  <p:clrMapOvr>
    <a:masterClrMapping/>
  </p:clrMapOvr>
  <p:transition spd="med">
    <p:fade/>
  </p:transition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60E25A-66E0-4457-81E8-0BF0798A21B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5373969"/>
      </p:ext>
    </p:extLst>
  </p:cSld>
  <p:clrMapOvr>
    <a:masterClrMapping/>
  </p:clrMapOvr>
  <p:transition spd="med">
    <p:fade/>
  </p:transition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5F2FDD-C217-468E-A21B-439FDFC81E9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0049697"/>
      </p:ext>
    </p:extLst>
  </p:cSld>
  <p:clrMapOvr>
    <a:masterClrMapping/>
  </p:clrMapOvr>
  <p:transition spd="med">
    <p:fade/>
  </p:transition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92675E-A705-4331-97C5-70014E77B1E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4214705"/>
      </p:ext>
    </p:extLst>
  </p:cSld>
  <p:clrMapOvr>
    <a:masterClrMapping/>
  </p:clrMapOvr>
  <p:transition spd="med">
    <p:fade/>
  </p:transition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9327D-6606-4A72-9961-41C74383BA6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7991098"/>
      </p:ext>
    </p:extLst>
  </p:cSld>
  <p:clrMapOvr>
    <a:masterClrMapping/>
  </p:clrMapOvr>
  <p:transition spd="med">
    <p:fade/>
  </p:transition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A614D0-E9B4-45E9-9E7A-874164143D0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8725571"/>
      </p:ext>
    </p:extLst>
  </p:cSld>
  <p:clrMapOvr>
    <a:masterClrMapping/>
  </p:clrMapOvr>
  <p:transition spd="med">
    <p:fade/>
  </p:transition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CAEE2D-24B4-405E-8F59-322F7066E38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7323806"/>
      </p:ext>
    </p:extLst>
  </p:cSld>
  <p:clrMapOvr>
    <a:masterClrMapping/>
  </p:clrMapOvr>
  <p:transition spd="med">
    <p:fade/>
  </p:transition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B5FD3B-F997-4120-8EC7-C8C1B564188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7484283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CF9668-E8EA-411C-B50B-F78F8EB34FB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0112146"/>
      </p:ext>
    </p:extLst>
  </p:cSld>
  <p:clrMapOvr>
    <a:masterClrMapping/>
  </p:clrMapOvr>
  <p:transition spd="med">
    <p:fade/>
  </p:transition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90307D-C9A9-4887-ACA9-81AD186F477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4514058"/>
      </p:ext>
    </p:extLst>
  </p:cSld>
  <p:clrMapOvr>
    <a:masterClrMapping/>
  </p:clrMapOvr>
  <p:transition spd="med">
    <p:fade/>
  </p:transition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427A99-1B45-41B5-AB69-59E009FA085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1841040"/>
      </p:ext>
    </p:extLst>
  </p:cSld>
  <p:clrMapOvr>
    <a:masterClrMapping/>
  </p:clrMapOvr>
  <p:transition spd="med">
    <p:fade/>
  </p:transition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9033EF-2E55-42C2-A0CA-2CA644C227B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6191915"/>
      </p:ext>
    </p:extLst>
  </p:cSld>
  <p:clrMapOvr>
    <a:masterClrMapping/>
  </p:clrMapOvr>
  <p:transition spd="med">
    <p:fade/>
  </p:transition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1CEB1E-CB89-4C93-B3A8-3B837EDEC56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4668336"/>
      </p:ext>
    </p:extLst>
  </p:cSld>
  <p:clrMapOvr>
    <a:masterClrMapping/>
  </p:clrMapOvr>
  <p:transition spd="med">
    <p:fade/>
  </p:transition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0C9CBF-841C-4C83-B5FD-5776D35C1E0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7018859"/>
      </p:ext>
    </p:extLst>
  </p:cSld>
  <p:clrMapOvr>
    <a:masterClrMapping/>
  </p:clrMapOvr>
  <p:transition spd="med">
    <p:fade/>
  </p:transition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9741A8-A963-46C0-AEBA-D68AB4EE254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8928057"/>
      </p:ext>
    </p:extLst>
  </p:cSld>
  <p:clrMapOvr>
    <a:masterClrMapping/>
  </p:clrMapOvr>
  <p:transition spd="med">
    <p:fade/>
  </p:transition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38BAD3-CD7E-424B-9FBF-2E14A9C209A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413080"/>
      </p:ext>
    </p:extLst>
  </p:cSld>
  <p:clrMapOvr>
    <a:masterClrMapping/>
  </p:clrMapOvr>
  <p:transition spd="med">
    <p:fade/>
  </p:transition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6BA41B-75C5-41CC-80D2-DA73EBF0412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0738951"/>
      </p:ext>
    </p:extLst>
  </p:cSld>
  <p:clrMapOvr>
    <a:masterClrMapping/>
  </p:clrMapOvr>
  <p:transition spd="med">
    <p:fade/>
  </p:transition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1422FE-7E85-426D-BE35-4EDC6E47000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8087444"/>
      </p:ext>
    </p:extLst>
  </p:cSld>
  <p:clrMapOvr>
    <a:masterClrMapping/>
  </p:clrMapOvr>
  <p:transition spd="med">
    <p:fade/>
  </p:transition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C43C0F-94B3-40F6-B186-AEEF0010C86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8812490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88D313-5F60-48A3-AADB-0C5AE460991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6616257"/>
      </p:ext>
    </p:extLst>
  </p:cSld>
  <p:clrMapOvr>
    <a:masterClrMapping/>
  </p:clrMapOvr>
  <p:transition spd="med">
    <p:fade/>
  </p:transition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6D1362-A278-4E6C-95E8-0277D702E71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1809472"/>
      </p:ext>
    </p:extLst>
  </p:cSld>
  <p:clrMapOvr>
    <a:masterClrMapping/>
  </p:clrMapOvr>
  <p:transition spd="med">
    <p:fade/>
  </p:transition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CD1EDF-931E-41BE-A42D-AFFC8958885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0085477"/>
      </p:ext>
    </p:extLst>
  </p:cSld>
  <p:clrMapOvr>
    <a:masterClrMapping/>
  </p:clrMapOvr>
  <p:transition spd="med">
    <p:fade/>
  </p:transition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3896BD-255E-4C3A-8A3D-322D242742B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5978619"/>
      </p:ext>
    </p:extLst>
  </p:cSld>
  <p:clrMapOvr>
    <a:masterClrMapping/>
  </p:clrMapOvr>
  <p:transition spd="med">
    <p:fade/>
  </p:transition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48823C-16F7-4AAC-A6A9-95356169AAF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2882647"/>
      </p:ext>
    </p:extLst>
  </p:cSld>
  <p:clrMapOvr>
    <a:masterClrMapping/>
  </p:clrMapOvr>
  <p:transition spd="med">
    <p:fade/>
  </p:transition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4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EEDA1A-98BC-41D8-AF55-D1017DE3E8A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ounded Rectangle 5"/>
          <p:cNvSpPr/>
          <p:nvPr userDrawn="1"/>
        </p:nvSpPr>
        <p:spPr>
          <a:xfrm>
            <a:off x="76200" y="5562600"/>
            <a:ext cx="8915400" cy="11430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5868370"/>
      </p:ext>
    </p:extLst>
  </p:cSld>
  <p:clrMapOvr>
    <a:masterClrMapping/>
  </p:clrMapOvr>
  <p:transition spd="med">
    <p:fade/>
  </p:transition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E222BE-9C33-4613-B7F7-0DA0A1598D0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4968737"/>
      </p:ext>
    </p:extLst>
  </p:cSld>
  <p:clrMapOvr>
    <a:masterClrMapping/>
  </p:clrMapOvr>
  <p:transition spd="med">
    <p:fade/>
  </p:transition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1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803924-5DE7-42F2-8EF0-EF6ED971809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7571530"/>
      </p:ext>
    </p:extLst>
  </p:cSld>
  <p:clrMapOvr>
    <a:masterClrMapping/>
  </p:clrMapOvr>
  <p:transition spd="med">
    <p:fade/>
  </p:transition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48823C-16F7-4AAC-A6A9-95356169AAF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0932425"/>
      </p:ext>
    </p:extLst>
  </p:cSld>
  <p:clrMapOvr>
    <a:masterClrMapping/>
  </p:clrMapOvr>
  <p:transition spd="med">
    <p:fade/>
  </p:transition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B743AE-14F3-46EA-A9C3-E776081ECCA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8160949"/>
      </p:ext>
    </p:extLst>
  </p:cSld>
  <p:clrMapOvr>
    <a:masterClrMapping/>
  </p:clrMapOvr>
  <p:transition spd="med">
    <p:fade/>
  </p:transition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AEE2E9-6B30-480E-A99E-4026ABFB096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0030027"/>
      </p:ext>
    </p:extLst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BD3885-ACBC-4547-9081-0D4DBBCE5A9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0295962"/>
      </p:ext>
    </p:extLst>
  </p:cSld>
  <p:clrMapOvr>
    <a:masterClrMapping/>
  </p:clrMapOvr>
  <p:transition spd="med">
    <p:fade/>
  </p:transition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CF9668-E8EA-411C-B50B-F78F8EB34FB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0452247"/>
      </p:ext>
    </p:extLst>
  </p:cSld>
  <p:clrMapOvr>
    <a:masterClrMapping/>
  </p:clrMapOvr>
  <p:transition spd="med">
    <p:fade/>
  </p:transition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88D313-5F60-48A3-AADB-0C5AE460991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2519527"/>
      </p:ext>
    </p:extLst>
  </p:cSld>
  <p:clrMapOvr>
    <a:masterClrMapping/>
  </p:clrMapOvr>
  <p:transition spd="med">
    <p:fade/>
  </p:transition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BD3885-ACBC-4547-9081-0D4DBBCE5A9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6721744"/>
      </p:ext>
    </p:extLst>
  </p:cSld>
  <p:clrMapOvr>
    <a:masterClrMapping/>
  </p:clrMapOvr>
  <p:transition spd="med">
    <p:fade/>
  </p:transition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" descr="O:\G\QTRJUN10\BoI Presentations\pictures\Bank_Of_India_300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3465"/>
            <a:ext cx="1835150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2129E2-473D-43B2-A52D-8636C747BB4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5128636"/>
      </p:ext>
    </p:extLst>
  </p:cSld>
  <p:clrMapOvr>
    <a:masterClrMapping/>
  </p:clrMapOvr>
  <p:transition spd="med">
    <p:fade/>
  </p:transition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4E3D93-4ED7-4310-BD04-59E4A50BC5E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7897136"/>
      </p:ext>
    </p:extLst>
  </p:cSld>
  <p:clrMapOvr>
    <a:masterClrMapping/>
  </p:clrMapOvr>
  <p:transition spd="med">
    <p:fade/>
  </p:transition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4597CA-B6F8-41B9-B81E-01920E8085D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8453940"/>
      </p:ext>
    </p:extLst>
  </p:cSld>
  <p:clrMapOvr>
    <a:masterClrMapping/>
  </p:clrMapOvr>
  <p:transition spd="med">
    <p:fade/>
  </p:transition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A57321-6F24-45BD-954E-3D9B5ECDAA7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2528624"/>
      </p:ext>
    </p:extLst>
  </p:cSld>
  <p:clrMapOvr>
    <a:masterClrMapping/>
  </p:clrMapOvr>
  <p:transition spd="med">
    <p:fade/>
  </p:transition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768C37-5352-4A50-90E3-20633B970F5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0179531"/>
      </p:ext>
    </p:extLst>
  </p:cSld>
  <p:clrMapOvr>
    <a:masterClrMapping/>
  </p:clrMapOvr>
  <p:transition spd="med">
    <p:fade/>
  </p:transition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1" y="0"/>
            <a:ext cx="85725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CF99C-0F09-4DD2-8FF3-FB3B3C2A156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953295"/>
      </p:ext>
    </p:extLst>
  </p:cSld>
  <p:clrMapOvr>
    <a:masterClrMapping/>
  </p:clrMapOvr>
  <p:transition spd="med">
    <p:fade/>
  </p:transition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Rectangle 31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93CF00-B228-4955-8010-5B9D95B15A7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8456976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0.xml"/><Relationship Id="rId13" Type="http://schemas.openxmlformats.org/officeDocument/2006/relationships/slideLayout" Target="../slideLayouts/slideLayout55.xml"/><Relationship Id="rId18" Type="http://schemas.openxmlformats.org/officeDocument/2006/relationships/slideLayout" Target="../slideLayouts/slideLayout60.xml"/><Relationship Id="rId26" Type="http://schemas.openxmlformats.org/officeDocument/2006/relationships/slideLayout" Target="../slideLayouts/slideLayout68.xml"/><Relationship Id="rId39" Type="http://schemas.openxmlformats.org/officeDocument/2006/relationships/slideLayout" Target="../slideLayouts/slideLayout81.xml"/><Relationship Id="rId3" Type="http://schemas.openxmlformats.org/officeDocument/2006/relationships/slideLayout" Target="../slideLayouts/slideLayout45.xml"/><Relationship Id="rId21" Type="http://schemas.openxmlformats.org/officeDocument/2006/relationships/slideLayout" Target="../slideLayouts/slideLayout63.xml"/><Relationship Id="rId34" Type="http://schemas.openxmlformats.org/officeDocument/2006/relationships/slideLayout" Target="../slideLayouts/slideLayout76.xml"/><Relationship Id="rId42" Type="http://schemas.openxmlformats.org/officeDocument/2006/relationships/theme" Target="../theme/theme2.xml"/><Relationship Id="rId7" Type="http://schemas.openxmlformats.org/officeDocument/2006/relationships/slideLayout" Target="../slideLayouts/slideLayout49.xml"/><Relationship Id="rId12" Type="http://schemas.openxmlformats.org/officeDocument/2006/relationships/slideLayout" Target="../slideLayouts/slideLayout54.xml"/><Relationship Id="rId17" Type="http://schemas.openxmlformats.org/officeDocument/2006/relationships/slideLayout" Target="../slideLayouts/slideLayout59.xml"/><Relationship Id="rId25" Type="http://schemas.openxmlformats.org/officeDocument/2006/relationships/slideLayout" Target="../slideLayouts/slideLayout67.xml"/><Relationship Id="rId33" Type="http://schemas.openxmlformats.org/officeDocument/2006/relationships/slideLayout" Target="../slideLayouts/slideLayout75.xml"/><Relationship Id="rId38" Type="http://schemas.openxmlformats.org/officeDocument/2006/relationships/slideLayout" Target="../slideLayouts/slideLayout80.xml"/><Relationship Id="rId2" Type="http://schemas.openxmlformats.org/officeDocument/2006/relationships/slideLayout" Target="../slideLayouts/slideLayout44.xml"/><Relationship Id="rId16" Type="http://schemas.openxmlformats.org/officeDocument/2006/relationships/slideLayout" Target="../slideLayouts/slideLayout58.xml"/><Relationship Id="rId20" Type="http://schemas.openxmlformats.org/officeDocument/2006/relationships/slideLayout" Target="../slideLayouts/slideLayout62.xml"/><Relationship Id="rId29" Type="http://schemas.openxmlformats.org/officeDocument/2006/relationships/slideLayout" Target="../slideLayouts/slideLayout71.xml"/><Relationship Id="rId41" Type="http://schemas.openxmlformats.org/officeDocument/2006/relationships/slideLayout" Target="../slideLayouts/slideLayout83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11" Type="http://schemas.openxmlformats.org/officeDocument/2006/relationships/slideLayout" Target="../slideLayouts/slideLayout53.xml"/><Relationship Id="rId24" Type="http://schemas.openxmlformats.org/officeDocument/2006/relationships/slideLayout" Target="../slideLayouts/slideLayout66.xml"/><Relationship Id="rId32" Type="http://schemas.openxmlformats.org/officeDocument/2006/relationships/slideLayout" Target="../slideLayouts/slideLayout74.xml"/><Relationship Id="rId37" Type="http://schemas.openxmlformats.org/officeDocument/2006/relationships/slideLayout" Target="../slideLayouts/slideLayout79.xml"/><Relationship Id="rId40" Type="http://schemas.openxmlformats.org/officeDocument/2006/relationships/slideLayout" Target="../slideLayouts/slideLayout82.xml"/><Relationship Id="rId5" Type="http://schemas.openxmlformats.org/officeDocument/2006/relationships/slideLayout" Target="../slideLayouts/slideLayout47.xml"/><Relationship Id="rId15" Type="http://schemas.openxmlformats.org/officeDocument/2006/relationships/slideLayout" Target="../slideLayouts/slideLayout57.xml"/><Relationship Id="rId23" Type="http://schemas.openxmlformats.org/officeDocument/2006/relationships/slideLayout" Target="../slideLayouts/slideLayout65.xml"/><Relationship Id="rId28" Type="http://schemas.openxmlformats.org/officeDocument/2006/relationships/slideLayout" Target="../slideLayouts/slideLayout70.xml"/><Relationship Id="rId36" Type="http://schemas.openxmlformats.org/officeDocument/2006/relationships/slideLayout" Target="../slideLayouts/slideLayout78.xml"/><Relationship Id="rId10" Type="http://schemas.openxmlformats.org/officeDocument/2006/relationships/slideLayout" Target="../slideLayouts/slideLayout52.xml"/><Relationship Id="rId19" Type="http://schemas.openxmlformats.org/officeDocument/2006/relationships/slideLayout" Target="../slideLayouts/slideLayout61.xml"/><Relationship Id="rId31" Type="http://schemas.openxmlformats.org/officeDocument/2006/relationships/slideLayout" Target="../slideLayouts/slideLayout73.xml"/><Relationship Id="rId4" Type="http://schemas.openxmlformats.org/officeDocument/2006/relationships/slideLayout" Target="../slideLayouts/slideLayout46.xml"/><Relationship Id="rId9" Type="http://schemas.openxmlformats.org/officeDocument/2006/relationships/slideLayout" Target="../slideLayouts/slideLayout51.xml"/><Relationship Id="rId14" Type="http://schemas.openxmlformats.org/officeDocument/2006/relationships/slideLayout" Target="../slideLayouts/slideLayout56.xml"/><Relationship Id="rId22" Type="http://schemas.openxmlformats.org/officeDocument/2006/relationships/slideLayout" Target="../slideLayouts/slideLayout64.xml"/><Relationship Id="rId27" Type="http://schemas.openxmlformats.org/officeDocument/2006/relationships/slideLayout" Target="../slideLayouts/slideLayout69.xml"/><Relationship Id="rId30" Type="http://schemas.openxmlformats.org/officeDocument/2006/relationships/slideLayout" Target="../slideLayouts/slideLayout72.xml"/><Relationship Id="rId35" Type="http://schemas.openxmlformats.org/officeDocument/2006/relationships/slideLayout" Target="../slideLayouts/slideLayout77.xml"/><Relationship Id="rId43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1.xml"/><Relationship Id="rId13" Type="http://schemas.openxmlformats.org/officeDocument/2006/relationships/slideLayout" Target="../slideLayouts/slideLayout96.xml"/><Relationship Id="rId18" Type="http://schemas.openxmlformats.org/officeDocument/2006/relationships/slideLayout" Target="../slideLayouts/slideLayout101.xml"/><Relationship Id="rId26" Type="http://schemas.openxmlformats.org/officeDocument/2006/relationships/slideLayout" Target="../slideLayouts/slideLayout109.xml"/><Relationship Id="rId39" Type="http://schemas.openxmlformats.org/officeDocument/2006/relationships/slideLayout" Target="../slideLayouts/slideLayout122.xml"/><Relationship Id="rId3" Type="http://schemas.openxmlformats.org/officeDocument/2006/relationships/slideLayout" Target="../slideLayouts/slideLayout86.xml"/><Relationship Id="rId21" Type="http://schemas.openxmlformats.org/officeDocument/2006/relationships/slideLayout" Target="../slideLayouts/slideLayout104.xml"/><Relationship Id="rId34" Type="http://schemas.openxmlformats.org/officeDocument/2006/relationships/slideLayout" Target="../slideLayouts/slideLayout117.xml"/><Relationship Id="rId42" Type="http://schemas.openxmlformats.org/officeDocument/2006/relationships/image" Target="../media/image1.jpeg"/><Relationship Id="rId7" Type="http://schemas.openxmlformats.org/officeDocument/2006/relationships/slideLayout" Target="../slideLayouts/slideLayout90.xml"/><Relationship Id="rId12" Type="http://schemas.openxmlformats.org/officeDocument/2006/relationships/slideLayout" Target="../slideLayouts/slideLayout95.xml"/><Relationship Id="rId17" Type="http://schemas.openxmlformats.org/officeDocument/2006/relationships/slideLayout" Target="../slideLayouts/slideLayout100.xml"/><Relationship Id="rId25" Type="http://schemas.openxmlformats.org/officeDocument/2006/relationships/slideLayout" Target="../slideLayouts/slideLayout108.xml"/><Relationship Id="rId33" Type="http://schemas.openxmlformats.org/officeDocument/2006/relationships/slideLayout" Target="../slideLayouts/slideLayout116.xml"/><Relationship Id="rId38" Type="http://schemas.openxmlformats.org/officeDocument/2006/relationships/slideLayout" Target="../slideLayouts/slideLayout121.xml"/><Relationship Id="rId2" Type="http://schemas.openxmlformats.org/officeDocument/2006/relationships/slideLayout" Target="../slideLayouts/slideLayout85.xml"/><Relationship Id="rId16" Type="http://schemas.openxmlformats.org/officeDocument/2006/relationships/slideLayout" Target="../slideLayouts/slideLayout99.xml"/><Relationship Id="rId20" Type="http://schemas.openxmlformats.org/officeDocument/2006/relationships/slideLayout" Target="../slideLayouts/slideLayout103.xml"/><Relationship Id="rId29" Type="http://schemas.openxmlformats.org/officeDocument/2006/relationships/slideLayout" Target="../slideLayouts/slideLayout112.xml"/><Relationship Id="rId41" Type="http://schemas.openxmlformats.org/officeDocument/2006/relationships/theme" Target="../theme/theme3.xml"/><Relationship Id="rId1" Type="http://schemas.openxmlformats.org/officeDocument/2006/relationships/slideLayout" Target="../slideLayouts/slideLayout84.xml"/><Relationship Id="rId6" Type="http://schemas.openxmlformats.org/officeDocument/2006/relationships/slideLayout" Target="../slideLayouts/slideLayout89.xml"/><Relationship Id="rId11" Type="http://schemas.openxmlformats.org/officeDocument/2006/relationships/slideLayout" Target="../slideLayouts/slideLayout94.xml"/><Relationship Id="rId24" Type="http://schemas.openxmlformats.org/officeDocument/2006/relationships/slideLayout" Target="../slideLayouts/slideLayout107.xml"/><Relationship Id="rId32" Type="http://schemas.openxmlformats.org/officeDocument/2006/relationships/slideLayout" Target="../slideLayouts/slideLayout115.xml"/><Relationship Id="rId37" Type="http://schemas.openxmlformats.org/officeDocument/2006/relationships/slideLayout" Target="../slideLayouts/slideLayout120.xml"/><Relationship Id="rId40" Type="http://schemas.openxmlformats.org/officeDocument/2006/relationships/slideLayout" Target="../slideLayouts/slideLayout123.xml"/><Relationship Id="rId5" Type="http://schemas.openxmlformats.org/officeDocument/2006/relationships/slideLayout" Target="../slideLayouts/slideLayout88.xml"/><Relationship Id="rId15" Type="http://schemas.openxmlformats.org/officeDocument/2006/relationships/slideLayout" Target="../slideLayouts/slideLayout98.xml"/><Relationship Id="rId23" Type="http://schemas.openxmlformats.org/officeDocument/2006/relationships/slideLayout" Target="../slideLayouts/slideLayout106.xml"/><Relationship Id="rId28" Type="http://schemas.openxmlformats.org/officeDocument/2006/relationships/slideLayout" Target="../slideLayouts/slideLayout111.xml"/><Relationship Id="rId36" Type="http://schemas.openxmlformats.org/officeDocument/2006/relationships/slideLayout" Target="../slideLayouts/slideLayout119.xml"/><Relationship Id="rId10" Type="http://schemas.openxmlformats.org/officeDocument/2006/relationships/slideLayout" Target="../slideLayouts/slideLayout93.xml"/><Relationship Id="rId19" Type="http://schemas.openxmlformats.org/officeDocument/2006/relationships/slideLayout" Target="../slideLayouts/slideLayout102.xml"/><Relationship Id="rId31" Type="http://schemas.openxmlformats.org/officeDocument/2006/relationships/slideLayout" Target="../slideLayouts/slideLayout114.xml"/><Relationship Id="rId4" Type="http://schemas.openxmlformats.org/officeDocument/2006/relationships/slideLayout" Target="../slideLayouts/slideLayout87.xml"/><Relationship Id="rId9" Type="http://schemas.openxmlformats.org/officeDocument/2006/relationships/slideLayout" Target="../slideLayouts/slideLayout92.xml"/><Relationship Id="rId14" Type="http://schemas.openxmlformats.org/officeDocument/2006/relationships/slideLayout" Target="../slideLayouts/slideLayout97.xml"/><Relationship Id="rId22" Type="http://schemas.openxmlformats.org/officeDocument/2006/relationships/slideLayout" Target="../slideLayouts/slideLayout105.xml"/><Relationship Id="rId27" Type="http://schemas.openxmlformats.org/officeDocument/2006/relationships/slideLayout" Target="../slideLayouts/slideLayout110.xml"/><Relationship Id="rId30" Type="http://schemas.openxmlformats.org/officeDocument/2006/relationships/slideLayout" Target="../slideLayouts/slideLayout113.xml"/><Relationship Id="rId35" Type="http://schemas.openxmlformats.org/officeDocument/2006/relationships/slideLayout" Target="../slideLayouts/slideLayout1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1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79B662B-FFB9-4E3A-BC20-82D21A4FE035}" type="slidenum">
              <a:rPr lang="en-US">
                <a:solidFill>
                  <a:prstClr val="black">
                    <a:tint val="75000"/>
                  </a:prst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0" y="6812281"/>
            <a:ext cx="9144000" cy="45719"/>
            <a:chOff x="0" y="6812281"/>
            <a:chExt cx="9144000" cy="45719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3" name="Rectangle 2"/>
            <p:cNvSpPr/>
            <p:nvPr userDrawn="1"/>
          </p:nvSpPr>
          <p:spPr>
            <a:xfrm flipV="1">
              <a:off x="0" y="6812281"/>
              <a:ext cx="9144000" cy="45719"/>
            </a:xfrm>
            <a:prstGeom prst="rect">
              <a:avLst/>
            </a:prstGeom>
            <a:solidFill>
              <a:srgbClr val="007DC5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6400800" y="6812281"/>
              <a:ext cx="2743200" cy="45719"/>
            </a:xfrm>
            <a:prstGeom prst="rect">
              <a:avLst/>
            </a:prstGeom>
            <a:solidFill>
              <a:srgbClr val="F5822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grpSp>
        <p:nvGrpSpPr>
          <p:cNvPr id="19" name="Group 18"/>
          <p:cNvGrpSpPr/>
          <p:nvPr userDrawn="1"/>
        </p:nvGrpSpPr>
        <p:grpSpPr>
          <a:xfrm>
            <a:off x="0" y="381000"/>
            <a:ext cx="7620000" cy="547048"/>
            <a:chOff x="0" y="381000"/>
            <a:chExt cx="7620000" cy="547048"/>
          </a:xfrm>
        </p:grpSpPr>
        <p:sp>
          <p:nvSpPr>
            <p:cNvPr id="2" name="Rectangle 1"/>
            <p:cNvSpPr/>
            <p:nvPr userDrawn="1"/>
          </p:nvSpPr>
          <p:spPr>
            <a:xfrm>
              <a:off x="0" y="381000"/>
              <a:ext cx="7620000" cy="474134"/>
            </a:xfrm>
            <a:prstGeom prst="rect">
              <a:avLst/>
            </a:prstGeom>
            <a:solidFill>
              <a:srgbClr val="007DC5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0" y="851848"/>
              <a:ext cx="7620000" cy="76200"/>
            </a:xfrm>
            <a:prstGeom prst="rect">
              <a:avLst/>
            </a:prstGeom>
            <a:solidFill>
              <a:srgbClr val="F5822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20" name="TextBox 19"/>
          <p:cNvSpPr txBox="1"/>
          <p:nvPr userDrawn="1"/>
        </p:nvSpPr>
        <p:spPr>
          <a:xfrm>
            <a:off x="381000" y="6324600"/>
            <a:ext cx="8305800" cy="323165"/>
          </a:xfrm>
          <a:prstGeom prst="rect">
            <a:avLst/>
          </a:prstGeom>
          <a:solidFill>
            <a:srgbClr val="007DC5"/>
          </a:solidFill>
          <a:ln>
            <a:solidFill>
              <a:srgbClr val="F58220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wrap="square" rtlCol="0">
            <a:spAutoFit/>
          </a:bodyPr>
          <a:lstStyle/>
          <a:p>
            <a:pPr algn="ctr"/>
            <a:endParaRPr lang="en-IN" sz="1500" b="1" dirty="0" smtClean="0">
              <a:solidFill>
                <a:schemeClr val="bg1"/>
              </a:solidFill>
            </a:endParaRPr>
          </a:p>
        </p:txBody>
      </p:sp>
      <p:pic>
        <p:nvPicPr>
          <p:cNvPr id="15" name="Picture 2" descr="J:\Bank of India - English Logo.jpg"/>
          <p:cNvPicPr>
            <a:picLocks noChangeAspect="1" noChangeArrowheads="1"/>
          </p:cNvPicPr>
          <p:nvPr userDrawn="1"/>
        </p:nvPicPr>
        <p:blipFill>
          <a:blip r:embed="rId44" cstate="print"/>
          <a:srcRect l="9140" t="9375" r="10586" b="50000"/>
          <a:stretch>
            <a:fillRect/>
          </a:stretch>
        </p:blipFill>
        <p:spPr bwMode="auto">
          <a:xfrm>
            <a:off x="7620000" y="304800"/>
            <a:ext cx="1447800" cy="65219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96120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  <p:sldLayoutId id="2147483679" r:id="rId18"/>
    <p:sldLayoutId id="2147483680" r:id="rId19"/>
    <p:sldLayoutId id="2147483681" r:id="rId20"/>
    <p:sldLayoutId id="2147483682" r:id="rId21"/>
    <p:sldLayoutId id="2147483683" r:id="rId22"/>
    <p:sldLayoutId id="2147483684" r:id="rId23"/>
    <p:sldLayoutId id="2147483685" r:id="rId24"/>
    <p:sldLayoutId id="2147483686" r:id="rId25"/>
    <p:sldLayoutId id="2147483687" r:id="rId26"/>
    <p:sldLayoutId id="2147483688" r:id="rId27"/>
    <p:sldLayoutId id="2147483689" r:id="rId28"/>
    <p:sldLayoutId id="2147483690" r:id="rId29"/>
    <p:sldLayoutId id="2147483691" r:id="rId30"/>
    <p:sldLayoutId id="2147483692" r:id="rId31"/>
    <p:sldLayoutId id="2147483693" r:id="rId32"/>
    <p:sldLayoutId id="2147483694" r:id="rId33"/>
    <p:sldLayoutId id="2147483695" r:id="rId34"/>
    <p:sldLayoutId id="2147483696" r:id="rId35"/>
    <p:sldLayoutId id="2147483697" r:id="rId36"/>
    <p:sldLayoutId id="2147483698" r:id="rId37"/>
    <p:sldLayoutId id="2147483699" r:id="rId38"/>
    <p:sldLayoutId id="2147483700" r:id="rId39"/>
    <p:sldLayoutId id="2147483701" r:id="rId40"/>
    <p:sldLayoutId id="2147483703" r:id="rId41"/>
    <p:sldLayoutId id="2147483790" r:id="rId42"/>
  </p:sldLayoutIdLst>
  <p:transition spd="med">
    <p:fad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1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79B662B-FFB9-4E3A-BC20-82D21A4FE035}" type="slidenum">
              <a:rPr lang="en-US">
                <a:solidFill>
                  <a:prstClr val="black">
                    <a:tint val="75000"/>
                  </a:prst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0" y="6812281"/>
            <a:ext cx="9144000" cy="45719"/>
            <a:chOff x="0" y="6812281"/>
            <a:chExt cx="9144000" cy="45719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3" name="Rectangle 2"/>
            <p:cNvSpPr/>
            <p:nvPr userDrawn="1"/>
          </p:nvSpPr>
          <p:spPr>
            <a:xfrm flipV="1">
              <a:off x="0" y="6812281"/>
              <a:ext cx="9144000" cy="45719"/>
            </a:xfrm>
            <a:prstGeom prst="rect">
              <a:avLst/>
            </a:prstGeom>
            <a:solidFill>
              <a:srgbClr val="007DC5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6400800" y="6812281"/>
              <a:ext cx="2743200" cy="45719"/>
            </a:xfrm>
            <a:prstGeom prst="rect">
              <a:avLst/>
            </a:prstGeom>
            <a:solidFill>
              <a:srgbClr val="F5822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grpSp>
        <p:nvGrpSpPr>
          <p:cNvPr id="19" name="Group 18"/>
          <p:cNvGrpSpPr/>
          <p:nvPr userDrawn="1"/>
        </p:nvGrpSpPr>
        <p:grpSpPr>
          <a:xfrm>
            <a:off x="0" y="381000"/>
            <a:ext cx="7620000" cy="547048"/>
            <a:chOff x="0" y="381000"/>
            <a:chExt cx="7620000" cy="547048"/>
          </a:xfrm>
        </p:grpSpPr>
        <p:sp>
          <p:nvSpPr>
            <p:cNvPr id="2" name="Rectangle 1"/>
            <p:cNvSpPr/>
            <p:nvPr userDrawn="1"/>
          </p:nvSpPr>
          <p:spPr>
            <a:xfrm>
              <a:off x="0" y="381000"/>
              <a:ext cx="7620000" cy="474134"/>
            </a:xfrm>
            <a:prstGeom prst="rect">
              <a:avLst/>
            </a:prstGeom>
            <a:solidFill>
              <a:srgbClr val="007DC5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0" y="851848"/>
              <a:ext cx="7620000" cy="76200"/>
            </a:xfrm>
            <a:prstGeom prst="rect">
              <a:avLst/>
            </a:prstGeom>
            <a:solidFill>
              <a:srgbClr val="F5822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20" name="TextBox 19"/>
          <p:cNvSpPr txBox="1"/>
          <p:nvPr userDrawn="1"/>
        </p:nvSpPr>
        <p:spPr>
          <a:xfrm>
            <a:off x="381000" y="6324600"/>
            <a:ext cx="8305800" cy="323165"/>
          </a:xfrm>
          <a:prstGeom prst="rect">
            <a:avLst/>
          </a:prstGeom>
          <a:solidFill>
            <a:srgbClr val="007DC5"/>
          </a:solidFill>
          <a:ln>
            <a:solidFill>
              <a:srgbClr val="F58220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wrap="square" rtlCol="0">
            <a:spAutoFit/>
          </a:bodyPr>
          <a:lstStyle/>
          <a:p>
            <a:pPr algn="ctr"/>
            <a:endParaRPr lang="en-IN" sz="1500" b="1" dirty="0" smtClean="0">
              <a:solidFill>
                <a:prstClr val="white"/>
              </a:solidFill>
            </a:endParaRPr>
          </a:p>
        </p:txBody>
      </p:sp>
      <p:pic>
        <p:nvPicPr>
          <p:cNvPr id="15" name="Picture 2" descr="J:\Bank of India - English Logo.jpg"/>
          <p:cNvPicPr>
            <a:picLocks noChangeAspect="1" noChangeArrowheads="1"/>
          </p:cNvPicPr>
          <p:nvPr userDrawn="1"/>
        </p:nvPicPr>
        <p:blipFill>
          <a:blip r:embed="rId43" cstate="print"/>
          <a:srcRect l="9140" t="9375" r="10586" b="50000"/>
          <a:stretch>
            <a:fillRect/>
          </a:stretch>
        </p:blipFill>
        <p:spPr bwMode="auto">
          <a:xfrm>
            <a:off x="7620000" y="304800"/>
            <a:ext cx="1447800" cy="65219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56214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716" r:id="rId12"/>
    <p:sldLayoutId id="2147483717" r:id="rId13"/>
    <p:sldLayoutId id="2147483718" r:id="rId14"/>
    <p:sldLayoutId id="2147483719" r:id="rId15"/>
    <p:sldLayoutId id="2147483720" r:id="rId16"/>
    <p:sldLayoutId id="2147483721" r:id="rId17"/>
    <p:sldLayoutId id="2147483722" r:id="rId18"/>
    <p:sldLayoutId id="2147483723" r:id="rId19"/>
    <p:sldLayoutId id="2147483724" r:id="rId20"/>
    <p:sldLayoutId id="2147483725" r:id="rId21"/>
    <p:sldLayoutId id="2147483726" r:id="rId22"/>
    <p:sldLayoutId id="2147483727" r:id="rId23"/>
    <p:sldLayoutId id="2147483728" r:id="rId24"/>
    <p:sldLayoutId id="2147483729" r:id="rId25"/>
    <p:sldLayoutId id="2147483730" r:id="rId26"/>
    <p:sldLayoutId id="2147483731" r:id="rId27"/>
    <p:sldLayoutId id="2147483732" r:id="rId28"/>
    <p:sldLayoutId id="2147483733" r:id="rId29"/>
    <p:sldLayoutId id="2147483734" r:id="rId30"/>
    <p:sldLayoutId id="2147483735" r:id="rId31"/>
    <p:sldLayoutId id="2147483736" r:id="rId32"/>
    <p:sldLayoutId id="2147483737" r:id="rId33"/>
    <p:sldLayoutId id="2147483738" r:id="rId34"/>
    <p:sldLayoutId id="2147483739" r:id="rId35"/>
    <p:sldLayoutId id="2147483740" r:id="rId36"/>
    <p:sldLayoutId id="2147483741" r:id="rId37"/>
    <p:sldLayoutId id="2147483742" r:id="rId38"/>
    <p:sldLayoutId id="2147483743" r:id="rId39"/>
    <p:sldLayoutId id="2147483744" r:id="rId40"/>
    <p:sldLayoutId id="2147483745" r:id="rId41"/>
  </p:sldLayoutIdLst>
  <p:transition spd="med">
    <p:fad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1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79B662B-FFB9-4E3A-BC20-82D21A4FE035}" type="slidenum">
              <a:rPr lang="en-US">
                <a:solidFill>
                  <a:prstClr val="black">
                    <a:tint val="75000"/>
                  </a:prst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0" y="6812281"/>
            <a:ext cx="9144000" cy="45719"/>
            <a:chOff x="0" y="6812281"/>
            <a:chExt cx="9144000" cy="45719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3" name="Rectangle 2"/>
            <p:cNvSpPr/>
            <p:nvPr userDrawn="1"/>
          </p:nvSpPr>
          <p:spPr>
            <a:xfrm flipV="1">
              <a:off x="0" y="6812281"/>
              <a:ext cx="9144000" cy="45719"/>
            </a:xfrm>
            <a:prstGeom prst="rect">
              <a:avLst/>
            </a:prstGeom>
            <a:solidFill>
              <a:srgbClr val="007DC5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6400800" y="6812281"/>
              <a:ext cx="2743200" cy="45719"/>
            </a:xfrm>
            <a:prstGeom prst="rect">
              <a:avLst/>
            </a:prstGeom>
            <a:solidFill>
              <a:srgbClr val="F5822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grpSp>
        <p:nvGrpSpPr>
          <p:cNvPr id="19" name="Group 18"/>
          <p:cNvGrpSpPr/>
          <p:nvPr userDrawn="1"/>
        </p:nvGrpSpPr>
        <p:grpSpPr>
          <a:xfrm>
            <a:off x="0" y="381000"/>
            <a:ext cx="7620000" cy="547048"/>
            <a:chOff x="0" y="381000"/>
            <a:chExt cx="7620000" cy="547048"/>
          </a:xfrm>
        </p:grpSpPr>
        <p:sp>
          <p:nvSpPr>
            <p:cNvPr id="2" name="Rectangle 1"/>
            <p:cNvSpPr/>
            <p:nvPr userDrawn="1"/>
          </p:nvSpPr>
          <p:spPr>
            <a:xfrm>
              <a:off x="0" y="381000"/>
              <a:ext cx="7620000" cy="474134"/>
            </a:xfrm>
            <a:prstGeom prst="rect">
              <a:avLst/>
            </a:prstGeom>
            <a:solidFill>
              <a:srgbClr val="007DC5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0" y="851848"/>
              <a:ext cx="7620000" cy="76200"/>
            </a:xfrm>
            <a:prstGeom prst="rect">
              <a:avLst/>
            </a:prstGeom>
            <a:solidFill>
              <a:srgbClr val="F5822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20" name="TextBox 19"/>
          <p:cNvSpPr txBox="1"/>
          <p:nvPr userDrawn="1"/>
        </p:nvSpPr>
        <p:spPr>
          <a:xfrm>
            <a:off x="381000" y="6324600"/>
            <a:ext cx="8305800" cy="323165"/>
          </a:xfrm>
          <a:prstGeom prst="rect">
            <a:avLst/>
          </a:prstGeom>
          <a:solidFill>
            <a:srgbClr val="007DC5"/>
          </a:solidFill>
          <a:ln>
            <a:solidFill>
              <a:srgbClr val="F58220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wrap="square" rtlCol="0">
            <a:spAutoFit/>
          </a:bodyPr>
          <a:lstStyle/>
          <a:p>
            <a:pPr algn="ctr"/>
            <a:endParaRPr lang="en-IN" sz="1500" b="1" dirty="0" smtClean="0">
              <a:solidFill>
                <a:prstClr val="white"/>
              </a:solidFill>
            </a:endParaRPr>
          </a:p>
        </p:txBody>
      </p:sp>
      <p:pic>
        <p:nvPicPr>
          <p:cNvPr id="15" name="Picture 2" descr="J:\Bank of India - English Logo.jpg"/>
          <p:cNvPicPr>
            <a:picLocks noChangeAspect="1" noChangeArrowheads="1"/>
          </p:cNvPicPr>
          <p:nvPr userDrawn="1"/>
        </p:nvPicPr>
        <p:blipFill>
          <a:blip r:embed="rId42" cstate="print"/>
          <a:srcRect l="9140" t="9375" r="10586" b="50000"/>
          <a:stretch>
            <a:fillRect/>
          </a:stretch>
        </p:blipFill>
        <p:spPr bwMode="auto">
          <a:xfrm>
            <a:off x="7620000" y="304800"/>
            <a:ext cx="1447800" cy="65219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91560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  <p:sldLayoutId id="2147483759" r:id="rId12"/>
    <p:sldLayoutId id="2147483760" r:id="rId13"/>
    <p:sldLayoutId id="2147483761" r:id="rId14"/>
    <p:sldLayoutId id="2147483762" r:id="rId15"/>
    <p:sldLayoutId id="2147483763" r:id="rId16"/>
    <p:sldLayoutId id="2147483764" r:id="rId17"/>
    <p:sldLayoutId id="2147483765" r:id="rId18"/>
    <p:sldLayoutId id="2147483766" r:id="rId19"/>
    <p:sldLayoutId id="2147483767" r:id="rId20"/>
    <p:sldLayoutId id="2147483768" r:id="rId21"/>
    <p:sldLayoutId id="2147483769" r:id="rId22"/>
    <p:sldLayoutId id="2147483770" r:id="rId23"/>
    <p:sldLayoutId id="2147483771" r:id="rId24"/>
    <p:sldLayoutId id="2147483772" r:id="rId25"/>
    <p:sldLayoutId id="2147483773" r:id="rId26"/>
    <p:sldLayoutId id="2147483774" r:id="rId27"/>
    <p:sldLayoutId id="2147483775" r:id="rId28"/>
    <p:sldLayoutId id="2147483776" r:id="rId29"/>
    <p:sldLayoutId id="2147483777" r:id="rId30"/>
    <p:sldLayoutId id="2147483778" r:id="rId31"/>
    <p:sldLayoutId id="2147483779" r:id="rId32"/>
    <p:sldLayoutId id="2147483780" r:id="rId33"/>
    <p:sldLayoutId id="2147483781" r:id="rId34"/>
    <p:sldLayoutId id="2147483782" r:id="rId35"/>
    <p:sldLayoutId id="2147483783" r:id="rId36"/>
    <p:sldLayoutId id="2147483784" r:id="rId37"/>
    <p:sldLayoutId id="2147483785" r:id="rId38"/>
    <p:sldLayoutId id="2147483786" r:id="rId39"/>
    <p:sldLayoutId id="2147483789" r:id="rId40"/>
  </p:sldLayoutIdLst>
  <p:transition spd="med">
    <p:fad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6.xml"/><Relationship Id="rId4" Type="http://schemas.openxmlformats.org/officeDocument/2006/relationships/chart" Target="../charts/char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11.xml"/><Relationship Id="rId5" Type="http://schemas.openxmlformats.org/officeDocument/2006/relationships/chart" Target="../charts/chart10.xml"/><Relationship Id="rId4" Type="http://schemas.openxmlformats.org/officeDocument/2006/relationships/chart" Target="../charts/chart9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14.xml"/><Relationship Id="rId4" Type="http://schemas.openxmlformats.org/officeDocument/2006/relationships/chart" Target="../charts/char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3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0.xml"/><Relationship Id="rId3" Type="http://schemas.openxmlformats.org/officeDocument/2006/relationships/chart" Target="../charts/chart15.xml"/><Relationship Id="rId7" Type="http://schemas.openxmlformats.org/officeDocument/2006/relationships/chart" Target="../charts/chart19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18.xml"/><Relationship Id="rId5" Type="http://schemas.openxmlformats.org/officeDocument/2006/relationships/chart" Target="../charts/chart17.xml"/><Relationship Id="rId4" Type="http://schemas.openxmlformats.org/officeDocument/2006/relationships/chart" Target="../charts/chart16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4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8.xml"/><Relationship Id="rId4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4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/>
          <p:cNvSpPr txBox="1">
            <a:spLocks/>
          </p:cNvSpPr>
          <p:nvPr/>
        </p:nvSpPr>
        <p:spPr>
          <a:xfrm>
            <a:off x="1371600" y="3048000"/>
            <a:ext cx="6400800" cy="144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Performance Highlights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Q2 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FY15</a:t>
            </a:r>
            <a:endParaRPr kumimoji="0" lang="en-US" sz="32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2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0" y="5105400"/>
            <a:ext cx="9144000" cy="914400"/>
          </a:xfrm>
          <a:prstGeom prst="rect">
            <a:avLst/>
          </a:prstGeom>
          <a:solidFill>
            <a:srgbClr val="F58220"/>
          </a:solidFill>
          <a:ln w="9525" cap="flat" cmpd="sng" algn="ctr">
            <a:noFill/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Georgia" pitchFamily="18" charset="0"/>
                <a:ea typeface="+mn-ea"/>
                <a:cs typeface="+mn-cs"/>
              </a:rPr>
              <a:t>Poised For Growth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Georgia" pitchFamily="18" charset="0"/>
              <a:ea typeface="+mn-ea"/>
              <a:cs typeface="+mn-cs"/>
            </a:endParaRPr>
          </a:p>
        </p:txBody>
      </p:sp>
      <p:pic>
        <p:nvPicPr>
          <p:cNvPr id="7" name="Picture 2" descr="J:\Bank of India - English Logo.jpg"/>
          <p:cNvPicPr>
            <a:picLocks noChangeAspect="1" noChangeArrowheads="1"/>
          </p:cNvPicPr>
          <p:nvPr/>
        </p:nvPicPr>
        <p:blipFill>
          <a:blip r:embed="rId2" cstate="print"/>
          <a:srcRect l="9140" t="9375" r="9465" b="50000"/>
          <a:stretch>
            <a:fillRect/>
          </a:stretch>
        </p:blipFill>
        <p:spPr bwMode="auto">
          <a:xfrm>
            <a:off x="2819400" y="685800"/>
            <a:ext cx="3276600" cy="1688123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6448776"/>
              </p:ext>
            </p:extLst>
          </p:nvPr>
        </p:nvGraphicFramePr>
        <p:xfrm>
          <a:off x="534437" y="1627134"/>
          <a:ext cx="8076162" cy="489374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85440"/>
                <a:gridCol w="1032923"/>
                <a:gridCol w="914400"/>
                <a:gridCol w="1066800"/>
                <a:gridCol w="1295400"/>
                <a:gridCol w="939693"/>
                <a:gridCol w="1041506"/>
              </a:tblGrid>
              <a:tr h="748714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 smtClean="0">
                          <a:solidFill>
                            <a:schemeClr val="bg1"/>
                          </a:solidFill>
                          <a:latin typeface="+mj-lt"/>
                        </a:rPr>
                        <a:t>Particulars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 smtClean="0">
                          <a:solidFill>
                            <a:schemeClr val="bg1"/>
                          </a:solidFill>
                          <a:latin typeface="+mj-lt"/>
                        </a:rPr>
                        <a:t>Sept. 13 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 smtClean="0">
                          <a:solidFill>
                            <a:schemeClr val="bg1"/>
                          </a:solidFill>
                          <a:latin typeface="+mj-lt"/>
                        </a:rPr>
                        <a:t>Mar 14 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 smtClean="0">
                          <a:solidFill>
                            <a:schemeClr val="bg1"/>
                          </a:solidFill>
                          <a:latin typeface="+mj-lt"/>
                        </a:rPr>
                        <a:t>Jun 14 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smtClean="0">
                          <a:solidFill>
                            <a:schemeClr val="bg1"/>
                          </a:solidFill>
                          <a:latin typeface="+mj-lt"/>
                        </a:rPr>
                        <a:t>Sept.</a:t>
                      </a:r>
                      <a:r>
                        <a:rPr lang="en-US" sz="1500" b="1" i="0" u="none" strike="noStrike" baseline="0" dirty="0" smtClean="0">
                          <a:solidFill>
                            <a:schemeClr val="bg1"/>
                          </a:solidFill>
                          <a:latin typeface="+mj-lt"/>
                        </a:rPr>
                        <a:t> 14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Y-O-Y </a:t>
                      </a:r>
                    </a:p>
                    <a:p>
                      <a:pPr algn="ctr"/>
                      <a:r>
                        <a:rPr lang="en-US" sz="15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Growth</a:t>
                      </a:r>
                      <a:r>
                        <a:rPr lang="en-US" sz="1500" b="1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% </a:t>
                      </a:r>
                    </a:p>
                    <a:p>
                      <a:pPr algn="r"/>
                      <a:endParaRPr lang="en-US" sz="1500" b="1" dirty="0" smtClean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>
                          <a:solidFill>
                            <a:schemeClr val="bg1"/>
                          </a:solidFill>
                          <a:latin typeface="+mj-lt"/>
                        </a:rPr>
                        <a:t> % </a:t>
                      </a:r>
                      <a:r>
                        <a:rPr lang="en-US" sz="1500" b="1" u="none" strike="noStrike" dirty="0" smtClean="0">
                          <a:solidFill>
                            <a:schemeClr val="bg1"/>
                          </a:solidFill>
                          <a:latin typeface="+mj-lt"/>
                        </a:rPr>
                        <a:t>to Domestic Advances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rgbClr val="007DC5"/>
                    </a:solidFill>
                  </a:tcPr>
                </a:tc>
              </a:tr>
              <a:tr h="292560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u="none" strike="noStrike" dirty="0" smtClean="0">
                          <a:latin typeface="+mj-lt"/>
                        </a:rPr>
                        <a:t>Textiles  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9,460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9,716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9,414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9,545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0.90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3.55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6171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u="none" strike="noStrike" dirty="0" smtClean="0">
                          <a:latin typeface="+mj-lt"/>
                        </a:rPr>
                        <a:t>Chemicals </a:t>
                      </a:r>
                      <a:r>
                        <a:rPr lang="en-US" sz="1500" u="none" strike="noStrike" dirty="0">
                          <a:latin typeface="+mj-lt"/>
                        </a:rPr>
                        <a:t>&amp; Chemical products 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6,364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6,772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7,773                                                                                                                                      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5,803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-8.81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2.16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6171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u="none" strike="noStrike" dirty="0" smtClean="0">
                          <a:latin typeface="+mj-lt"/>
                        </a:rPr>
                        <a:t>Rubber</a:t>
                      </a:r>
                      <a:r>
                        <a:rPr lang="en-US" sz="1500" u="none" strike="noStrike" dirty="0">
                          <a:latin typeface="+mj-lt"/>
                        </a:rPr>
                        <a:t>, Plastic &amp; their products  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2,609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2,726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2,620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2,604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-0.18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0.97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6171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u="none" strike="noStrike" dirty="0" smtClean="0">
                          <a:latin typeface="+mj-lt"/>
                        </a:rPr>
                        <a:t>Basic metal &amp; metal products  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14,035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12,953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12,351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13,009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-7.31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4.84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6171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u="none" strike="noStrike" dirty="0" smtClean="0">
                          <a:latin typeface="+mj-lt"/>
                        </a:rPr>
                        <a:t>Vehicles</a:t>
                      </a:r>
                      <a:r>
                        <a:rPr lang="en-US" sz="1500" u="none" strike="noStrike" dirty="0">
                          <a:latin typeface="+mj-lt"/>
                        </a:rPr>
                        <a:t>, vehicle parts &amp; Transport    equipment  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2,057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2,021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2,156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2,083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1.27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0.78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92560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u="none" strike="noStrike" dirty="0" smtClean="0">
                          <a:latin typeface="+mj-lt"/>
                        </a:rPr>
                        <a:t>Gems </a:t>
                      </a:r>
                      <a:r>
                        <a:rPr lang="en-US" sz="1500" u="none" strike="noStrike" dirty="0">
                          <a:latin typeface="+mj-lt"/>
                        </a:rPr>
                        <a:t>&amp; Jewellery  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5,099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5,665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5,886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6,532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28.11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2.43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92560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u="none" strike="noStrike" dirty="0" smtClean="0">
                          <a:latin typeface="+mj-lt"/>
                        </a:rPr>
                        <a:t>Construction  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1,858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1,822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1,742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2,023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8.85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0.75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92560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u="none" strike="noStrike" dirty="0" smtClean="0">
                          <a:latin typeface="+mj-lt"/>
                        </a:rPr>
                        <a:t>Infrastructure  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36,297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42,358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43,539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44,136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21.60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16.44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92560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u="none" strike="noStrike" dirty="0" smtClean="0">
                          <a:latin typeface="+mj-lt"/>
                        </a:rPr>
                        <a:t>Other  </a:t>
                      </a:r>
                      <a:r>
                        <a:rPr lang="en-US" sz="1500" u="none" strike="noStrike" dirty="0">
                          <a:latin typeface="+mj-lt"/>
                        </a:rPr>
                        <a:t>Industries  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24,213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29,001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29,682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28,775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18.84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10.72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11284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u="none" strike="noStrike" dirty="0" smtClean="0">
                          <a:latin typeface="+mj-lt"/>
                        </a:rPr>
                        <a:t>Total 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101,992</a:t>
                      </a: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113,034</a:t>
                      </a: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115,163</a:t>
                      </a: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114,511</a:t>
                      </a: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12.27</a:t>
                      </a: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42.64</a:t>
                      </a: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7637634" y="1371600"/>
            <a:ext cx="104413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r" eaLnBrk="0" fontAlgn="b" hangingPunct="0"/>
            <a:r>
              <a:rPr lang="en-US" sz="1200" dirty="0" smtClean="0">
                <a:solidFill>
                  <a:prstClr val="black"/>
                </a:solidFill>
                <a:latin typeface="Rupee Foradian" pitchFamily="34" charset="0"/>
              </a:rPr>
              <a:t>(`.</a:t>
            </a:r>
            <a:r>
              <a:rPr lang="en-US" sz="1200" dirty="0" smtClean="0">
                <a:solidFill>
                  <a:prstClr val="black"/>
                </a:solidFill>
              </a:rPr>
              <a:t> in </a:t>
            </a:r>
            <a:r>
              <a:rPr lang="en-US" sz="1200" dirty="0" err="1" smtClean="0">
                <a:solidFill>
                  <a:prstClr val="black"/>
                </a:solidFill>
              </a:rPr>
              <a:t>Crores</a:t>
            </a:r>
            <a:r>
              <a:rPr lang="en-US" sz="1200" dirty="0" smtClean="0">
                <a:solidFill>
                  <a:prstClr val="black"/>
                </a:solidFill>
              </a:rPr>
              <a:t>)</a:t>
            </a: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2400" y="381000"/>
            <a:ext cx="617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 smtClean="0">
                <a:solidFill>
                  <a:prstClr val="white"/>
                </a:solidFill>
                <a:latin typeface="Georgia" pitchFamily="18" charset="0"/>
              </a:rPr>
              <a:t>Key Sectors - Domestic Credit- Industry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934200" y="6492875"/>
            <a:ext cx="2133600" cy="365125"/>
          </a:xfrm>
        </p:spPr>
        <p:txBody>
          <a:bodyPr/>
          <a:lstStyle/>
          <a:p>
            <a:pPr>
              <a:defRPr/>
            </a:pPr>
            <a:fld id="{18EEDA1A-98BC-41D8-AF55-D1017DE3E8A2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10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5553236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442022"/>
              </p:ext>
            </p:extLst>
          </p:nvPr>
        </p:nvGraphicFramePr>
        <p:xfrm>
          <a:off x="484496" y="1766624"/>
          <a:ext cx="8202303" cy="338445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25304"/>
                <a:gridCol w="1600200"/>
                <a:gridCol w="1600200"/>
                <a:gridCol w="1371600"/>
                <a:gridCol w="1904999"/>
              </a:tblGrid>
              <a:tr h="339276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u="none" strike="noStrike" kern="1200" dirty="0" smtClean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Particulars </a:t>
                      </a:r>
                      <a:endParaRPr lang="en-US" sz="1500" b="1" u="none" strike="noStrike" kern="1200" dirty="0">
                        <a:solidFill>
                          <a:schemeClr val="bg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smtClean="0">
                          <a:solidFill>
                            <a:schemeClr val="bg1"/>
                          </a:solidFill>
                          <a:latin typeface="+mj-lt"/>
                        </a:rPr>
                        <a:t>Sept. 13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Mar 14</a:t>
                      </a:r>
                      <a:endParaRPr lang="en-US" sz="1500" b="1" i="0" u="none" strike="noStrike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smtClean="0">
                          <a:solidFill>
                            <a:schemeClr val="bg1"/>
                          </a:solidFill>
                          <a:latin typeface="+mj-lt"/>
                        </a:rPr>
                        <a:t>Jun 14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smtClean="0">
                          <a:solidFill>
                            <a:schemeClr val="bg1"/>
                          </a:solidFill>
                          <a:latin typeface="+mj-lt"/>
                        </a:rPr>
                        <a:t>Sept. 14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rgbClr val="007DC5"/>
                    </a:solidFill>
                  </a:tcPr>
                </a:tc>
              </a:tr>
              <a:tr h="648494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u="none" strike="noStrike" dirty="0">
                          <a:latin typeface="+mj-lt"/>
                        </a:rPr>
                        <a:t>Power 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22,885 </a:t>
                      </a: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26,847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28,172</a:t>
                      </a:r>
                      <a:endParaRPr lang="en-US" sz="1500" b="1" i="0" u="none" strike="noStrike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1" i="0" u="none" strike="noStrike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29,072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47237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i="1" u="none" strike="noStrike" dirty="0">
                          <a:latin typeface="+mj-lt"/>
                        </a:rPr>
                        <a:t> </a:t>
                      </a:r>
                      <a:r>
                        <a:rPr lang="en-US" sz="1500" i="1" u="none" strike="noStrike" dirty="0" smtClean="0">
                          <a:latin typeface="+mj-lt"/>
                        </a:rPr>
                        <a:t>          - SEBs</a:t>
                      </a:r>
                      <a:endParaRPr lang="en-US" sz="1500" b="0" i="1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10,196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11,355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11,878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12,797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91333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i="1" u="none" strike="noStrike" dirty="0" smtClean="0">
                          <a:latin typeface="+mj-lt"/>
                        </a:rPr>
                        <a:t>           - </a:t>
                      </a:r>
                      <a:r>
                        <a:rPr lang="en-US" sz="1500" i="1" u="none" strike="noStrike" dirty="0">
                          <a:latin typeface="+mj-lt"/>
                        </a:rPr>
                        <a:t>Others</a:t>
                      </a:r>
                      <a:endParaRPr lang="en-US" sz="1500" b="0" i="1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12,689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15,541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16,294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16,275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39276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u="none" strike="noStrike" dirty="0">
                          <a:latin typeface="+mj-lt"/>
                        </a:rPr>
                        <a:t>Roads and ports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8,664</a:t>
                      </a: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9,686</a:t>
                      </a:r>
                      <a:endParaRPr lang="en-US" sz="1500" b="1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10,409</a:t>
                      </a:r>
                      <a:endParaRPr lang="en-US" sz="1500" b="1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10,158</a:t>
                      </a:r>
                      <a:endParaRPr lang="en-US" sz="1500" b="1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39276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u="none" strike="noStrike" dirty="0">
                          <a:latin typeface="+mj-lt"/>
                        </a:rPr>
                        <a:t>Telecom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1,471</a:t>
                      </a: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1,196</a:t>
                      </a:r>
                      <a:endParaRPr lang="en-US" sz="1500" b="1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1,215</a:t>
                      </a:r>
                      <a:endParaRPr lang="en-US" sz="1500" b="1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1,111</a:t>
                      </a:r>
                      <a:endParaRPr lang="en-US" sz="1500" b="1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32329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u="none" strike="noStrike" dirty="0">
                          <a:latin typeface="+mj-lt"/>
                        </a:rPr>
                        <a:t>Other </a:t>
                      </a:r>
                      <a:r>
                        <a:rPr lang="en-US" sz="1500" b="1" u="none" strike="noStrike" dirty="0" smtClean="0">
                          <a:latin typeface="+mj-lt"/>
                        </a:rPr>
                        <a:t>Infrastructure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3,277</a:t>
                      </a:r>
                      <a:endParaRPr lang="en-US" dirty="0"/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4,629</a:t>
                      </a:r>
                      <a:endParaRPr lang="en-US" sz="1500" b="1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3,743</a:t>
                      </a:r>
                      <a:endParaRPr lang="en-US" sz="1500" b="1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3,795</a:t>
                      </a:r>
                      <a:endParaRPr lang="en-US" sz="1500" b="1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47237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u="none" strike="noStrike" dirty="0">
                          <a:latin typeface="+mj-lt"/>
                        </a:rPr>
                        <a:t>Total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36,297</a:t>
                      </a:r>
                      <a:endParaRPr lang="en-US" sz="1500" b="1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42,358</a:t>
                      </a:r>
                      <a:endParaRPr lang="en-US" sz="1500" b="1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43,539</a:t>
                      </a:r>
                      <a:endParaRPr lang="en-US" sz="1500" b="1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44,136</a:t>
                      </a:r>
                      <a:endParaRPr lang="en-US" sz="1500" b="1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4" name="TextBox 6"/>
          <p:cNvSpPr txBox="1">
            <a:spLocks noChangeArrowheads="1"/>
          </p:cNvSpPr>
          <p:nvPr/>
        </p:nvSpPr>
        <p:spPr bwMode="auto">
          <a:xfrm>
            <a:off x="7696200" y="1393832"/>
            <a:ext cx="121919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 dirty="0" smtClean="0">
                <a:solidFill>
                  <a:prstClr val="black"/>
                </a:solidFill>
                <a:latin typeface="Calibri"/>
              </a:rPr>
              <a:t>(</a:t>
            </a:r>
            <a:r>
              <a:rPr lang="en-US" sz="1200" dirty="0">
                <a:solidFill>
                  <a:prstClr val="black"/>
                </a:solidFill>
                <a:latin typeface="Rupee Foradian" pitchFamily="34" charset="0"/>
              </a:rPr>
              <a:t>`.</a:t>
            </a:r>
            <a:r>
              <a:rPr lang="en-US" sz="1200" dirty="0" smtClean="0">
                <a:solidFill>
                  <a:prstClr val="black"/>
                </a:solidFill>
                <a:latin typeface="Calibri"/>
              </a:rPr>
              <a:t> in </a:t>
            </a:r>
            <a:r>
              <a:rPr lang="en-US" sz="1200" dirty="0" err="1" smtClean="0">
                <a:solidFill>
                  <a:prstClr val="black"/>
                </a:solidFill>
                <a:latin typeface="Calibri"/>
              </a:rPr>
              <a:t>Crores</a:t>
            </a:r>
            <a:r>
              <a:rPr lang="en-US" sz="1200" dirty="0" smtClean="0">
                <a:solidFill>
                  <a:prstClr val="black"/>
                </a:solidFill>
                <a:latin typeface="Calibri"/>
              </a:rPr>
              <a:t>)</a:t>
            </a:r>
            <a:endParaRPr lang="en-US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52400" y="381000"/>
            <a:ext cx="617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 smtClean="0">
                <a:solidFill>
                  <a:prstClr val="white"/>
                </a:solidFill>
                <a:latin typeface="Georgia" pitchFamily="18" charset="0"/>
              </a:rPr>
              <a:t>Advances to Infrastructure Sectors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0"/>
          </p:nvPr>
        </p:nvSpPr>
        <p:spPr>
          <a:xfrm>
            <a:off x="6934200" y="6301760"/>
            <a:ext cx="2133600" cy="365125"/>
          </a:xfrm>
        </p:spPr>
        <p:txBody>
          <a:bodyPr/>
          <a:lstStyle/>
          <a:p>
            <a:pPr>
              <a:defRPr/>
            </a:pPr>
            <a:fld id="{6C93CF00-B228-4955-8010-5B9D95B15A70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11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" y="6321623"/>
            <a:ext cx="8153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</a:rPr>
              <a:t>SEB EXPOSURE BACKED UP GOVT. GUARANTEE</a:t>
            </a:r>
            <a:endParaRPr lang="en-US" sz="1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2312594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638800" y="1643052"/>
            <a:ext cx="243366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 smtClean="0">
                <a:solidFill>
                  <a:srgbClr val="629DD1"/>
                </a:solidFill>
              </a:rPr>
              <a:t> </a:t>
            </a:r>
            <a:br>
              <a:rPr lang="en-US" b="1" i="1" dirty="0" smtClean="0">
                <a:solidFill>
                  <a:srgbClr val="629DD1"/>
                </a:solidFill>
              </a:rPr>
            </a:br>
            <a:endParaRPr lang="en-US" b="1" dirty="0">
              <a:solidFill>
                <a:prstClr val="black"/>
              </a:solidFill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534195"/>
              </p:ext>
            </p:extLst>
          </p:nvPr>
        </p:nvGraphicFramePr>
        <p:xfrm>
          <a:off x="990600" y="1966666"/>
          <a:ext cx="7391400" cy="302249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695700"/>
                <a:gridCol w="3695700"/>
              </a:tblGrid>
              <a:tr h="500411">
                <a:tc>
                  <a:txBody>
                    <a:bodyPr/>
                    <a:lstStyle/>
                    <a:p>
                      <a:pPr algn="l"/>
                      <a:r>
                        <a:rPr lang="en-US" sz="1500" dirty="0" smtClean="0"/>
                        <a:t>Quarter</a:t>
                      </a:r>
                      <a:r>
                        <a:rPr lang="en-US" sz="1500" baseline="0" dirty="0" smtClean="0"/>
                        <a:t> ended</a:t>
                      </a:r>
                      <a:endParaRPr lang="en-US" sz="1500" b="1" dirty="0">
                        <a:solidFill>
                          <a:schemeClr val="bg1"/>
                        </a:solidFill>
                        <a:latin typeface="+mj-lt"/>
                        <a:ea typeface="Times New Roman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aseline="0" dirty="0" smtClean="0"/>
                        <a:t> Amount Restructured</a:t>
                      </a:r>
                      <a:endParaRPr lang="en-US" sz="1500" b="1" dirty="0">
                        <a:solidFill>
                          <a:schemeClr val="bg1"/>
                        </a:solidFill>
                        <a:latin typeface="+mj-lt"/>
                        <a:ea typeface="Times New Roman"/>
                        <a:cs typeface="Mangal"/>
                      </a:endParaRPr>
                    </a:p>
                  </a:txBody>
                  <a:tcPr anchor="ctr"/>
                </a:tc>
              </a:tr>
              <a:tr h="493361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dirty="0" smtClean="0"/>
                        <a:t>FY 11-12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j-lt"/>
                        <a:ea typeface="Times New Roman"/>
                        <a:cs typeface="Mang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dirty="0" smtClean="0"/>
                        <a:t>7,447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j-lt"/>
                        <a:ea typeface="Times New Roman"/>
                        <a:cs typeface="Calibri" pitchFamily="34" charset="0"/>
                      </a:endParaRPr>
                    </a:p>
                  </a:txBody>
                  <a:tcPr/>
                </a:tc>
              </a:tr>
              <a:tr h="493361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dirty="0" smtClean="0"/>
                        <a:t>FY 12-13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j-lt"/>
                        <a:ea typeface="Times New Roman"/>
                        <a:cs typeface="Mang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dirty="0" smtClean="0"/>
                        <a:t>8,447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j-lt"/>
                        <a:ea typeface="Times New Roman"/>
                        <a:cs typeface="Calibri" pitchFamily="34" charset="0"/>
                      </a:endParaRPr>
                    </a:p>
                  </a:txBody>
                  <a:tcPr/>
                </a:tc>
              </a:tr>
              <a:tr h="493361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dirty="0" smtClean="0"/>
                        <a:t>FY 13-14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j-lt"/>
                        <a:ea typeface="Times New Roman"/>
                        <a:cs typeface="Mang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dirty="0" smtClean="0"/>
                        <a:t>5,150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j-lt"/>
                        <a:ea typeface="Times New Roman"/>
                        <a:cs typeface="Calibri" pitchFamily="34" charset="0"/>
                      </a:endParaRPr>
                    </a:p>
                  </a:txBody>
                  <a:tcPr/>
                </a:tc>
              </a:tr>
              <a:tr h="49336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1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June, 2014</a:t>
                      </a:r>
                    </a:p>
                    <a:p>
                      <a:pPr marL="0" marR="0" algn="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500" b="1" kern="1200" dirty="0">
                        <a:solidFill>
                          <a:schemeClr val="tx1"/>
                        </a:solidFill>
                        <a:latin typeface="+mj-lt"/>
                        <a:ea typeface="Times New Roman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j-lt"/>
                          <a:ea typeface="Times New Roman"/>
                          <a:cs typeface="Calibri" pitchFamily="34" charset="0"/>
                        </a:rPr>
                        <a:t>1,631</a:t>
                      </a:r>
                      <a:endParaRPr lang="en-US" sz="1500" b="1" kern="1200" dirty="0">
                        <a:solidFill>
                          <a:schemeClr val="tx1"/>
                        </a:solidFill>
                        <a:latin typeface="+mj-lt"/>
                        <a:ea typeface="Times New Roman"/>
                        <a:cs typeface="Calibri" pitchFamily="34" charset="0"/>
                      </a:endParaRPr>
                    </a:p>
                  </a:txBody>
                  <a:tcPr/>
                </a:tc>
              </a:tr>
              <a:tr h="493361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j-lt"/>
                          <a:ea typeface="Times New Roman"/>
                          <a:cs typeface="Calibri" pitchFamily="34" charset="0"/>
                        </a:rPr>
                        <a:t>September,  2014</a:t>
                      </a:r>
                      <a:endParaRPr lang="en-US" sz="1500" b="1" kern="1200" dirty="0">
                        <a:solidFill>
                          <a:schemeClr val="tx1"/>
                        </a:solidFill>
                        <a:latin typeface="+mj-lt"/>
                        <a:ea typeface="Times New Roman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j-lt"/>
                          <a:ea typeface="Times New Roman"/>
                          <a:cs typeface="Calibri" pitchFamily="34" charset="0"/>
                        </a:rPr>
                        <a:t>1,358</a:t>
                      </a:r>
                      <a:endParaRPr lang="en-US" sz="1500" b="1" kern="1200" dirty="0">
                        <a:solidFill>
                          <a:schemeClr val="tx1"/>
                        </a:solidFill>
                        <a:latin typeface="+mj-lt"/>
                        <a:ea typeface="Times New Roman"/>
                        <a:cs typeface="Calibri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7261668" y="1371600"/>
            <a:ext cx="104413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r" eaLnBrk="0" fontAlgn="b" hangingPunct="0"/>
            <a:r>
              <a:rPr lang="en-US" sz="1200" dirty="0" smtClean="0">
                <a:solidFill>
                  <a:prstClr val="black"/>
                </a:solidFill>
                <a:latin typeface="Rupee Foradian" pitchFamily="34" charset="0"/>
              </a:rPr>
              <a:t>(`.</a:t>
            </a:r>
            <a:r>
              <a:rPr lang="en-US" sz="1200" dirty="0" smtClean="0">
                <a:solidFill>
                  <a:prstClr val="black"/>
                </a:solidFill>
              </a:rPr>
              <a:t> in </a:t>
            </a:r>
            <a:r>
              <a:rPr lang="en-US" sz="1200" dirty="0" err="1" smtClean="0">
                <a:solidFill>
                  <a:prstClr val="black"/>
                </a:solidFill>
              </a:rPr>
              <a:t>Crores</a:t>
            </a:r>
            <a:r>
              <a:rPr lang="en-US" sz="1200" dirty="0" smtClean="0">
                <a:solidFill>
                  <a:prstClr val="black"/>
                </a:solidFill>
              </a:rPr>
              <a:t>)</a:t>
            </a: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2400" y="381000"/>
            <a:ext cx="617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 smtClean="0">
                <a:solidFill>
                  <a:prstClr val="white"/>
                </a:solidFill>
                <a:latin typeface="Georgia" pitchFamily="18" charset="0"/>
              </a:rPr>
              <a:t>Restructured Assets (Domestic)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0"/>
          </p:nvPr>
        </p:nvSpPr>
        <p:spPr>
          <a:xfrm>
            <a:off x="6934200" y="6288112"/>
            <a:ext cx="2133600" cy="365125"/>
          </a:xfrm>
        </p:spPr>
        <p:txBody>
          <a:bodyPr/>
          <a:lstStyle/>
          <a:p>
            <a:pPr>
              <a:defRPr/>
            </a:pPr>
            <a:fld id="{6C93CF00-B228-4955-8010-5B9D95B15A70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12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6321623"/>
            <a:ext cx="8153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</a:rPr>
              <a:t>PRUDENT MONITORING RESULTED IN LOWER ACCRETION</a:t>
            </a:r>
            <a:endParaRPr lang="en-US" sz="1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972780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439331"/>
              </p:ext>
            </p:extLst>
          </p:nvPr>
        </p:nvGraphicFramePr>
        <p:xfrm>
          <a:off x="609600" y="1643702"/>
          <a:ext cx="7772401" cy="43148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17426"/>
                <a:gridCol w="1263974"/>
                <a:gridCol w="1295400"/>
                <a:gridCol w="1447800"/>
                <a:gridCol w="1447801"/>
              </a:tblGrid>
              <a:tr h="42862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u="none" strike="noStrike" dirty="0">
                          <a:solidFill>
                            <a:schemeClr val="bg1"/>
                          </a:solidFill>
                          <a:latin typeface="+mj-lt"/>
                        </a:rPr>
                        <a:t>Standard Restructured </a:t>
                      </a:r>
                      <a:r>
                        <a:rPr lang="en-US" sz="1500" b="1" u="none" strike="noStrike" dirty="0" smtClean="0">
                          <a:solidFill>
                            <a:schemeClr val="bg1"/>
                          </a:solidFill>
                          <a:latin typeface="+mj-lt"/>
                        </a:rPr>
                        <a:t>Advances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smtClean="0">
                          <a:solidFill>
                            <a:schemeClr val="bg1"/>
                          </a:solidFill>
                          <a:latin typeface="+mj-lt"/>
                        </a:rPr>
                        <a:t>Mar 14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 smtClean="0">
                          <a:solidFill>
                            <a:schemeClr val="bg1"/>
                          </a:solidFill>
                          <a:latin typeface="+mj-lt"/>
                        </a:rPr>
                        <a:t>Jun 14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smtClean="0">
                          <a:solidFill>
                            <a:schemeClr val="bg1"/>
                          </a:solidFill>
                          <a:latin typeface="+mj-lt"/>
                        </a:rPr>
                        <a:t>Sept. 14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smtClean="0">
                          <a:solidFill>
                            <a:schemeClr val="bg1"/>
                          </a:solidFill>
                          <a:latin typeface="+mj-lt"/>
                        </a:rPr>
                        <a:t>% to Advances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rgbClr val="007DC5"/>
                    </a:solidFill>
                  </a:tcPr>
                </a:tc>
              </a:tr>
              <a:tr h="42862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u="none" strike="noStrike" dirty="0">
                          <a:latin typeface="+mj-lt"/>
                        </a:rPr>
                        <a:t>CDR Restructuring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1" i="0" u="none" strike="noStrike" dirty="0" smtClean="0">
                          <a:solidFill>
                            <a:schemeClr val="tx1"/>
                          </a:solidFill>
                          <a:latin typeface="+mj-lt"/>
                        </a:rPr>
                        <a:t>4,811</a:t>
                      </a:r>
                      <a:endParaRPr lang="en-US" sz="1500" b="1" i="0" u="none" strike="noStrike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1" i="0" u="none" strike="noStrike" dirty="0" smtClean="0">
                          <a:solidFill>
                            <a:schemeClr val="tx1"/>
                          </a:solidFill>
                          <a:latin typeface="+mj-lt"/>
                        </a:rPr>
                        <a:t>3,878</a:t>
                      </a:r>
                      <a:endParaRPr lang="en-US" sz="1500" b="1" i="0" u="none" strike="noStrike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1" i="0" u="none" strike="noStrike" dirty="0" smtClean="0">
                          <a:solidFill>
                            <a:schemeClr val="tx1"/>
                          </a:solidFill>
                          <a:latin typeface="+mj-lt"/>
                        </a:rPr>
                        <a:t>4,369</a:t>
                      </a:r>
                      <a:endParaRPr lang="en-US" sz="1500" b="1" i="0" u="none" strike="noStrike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1.09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42862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u="none" strike="noStrike" dirty="0" smtClean="0">
                          <a:latin typeface="+mj-lt"/>
                        </a:rPr>
                        <a:t>    Domestic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 smtClean="0">
                          <a:solidFill>
                            <a:schemeClr val="tx1"/>
                          </a:solidFill>
                          <a:latin typeface="+mj-lt"/>
                        </a:rPr>
                        <a:t>4,672</a:t>
                      </a:r>
                      <a:endParaRPr lang="en-US" sz="1500" b="0" i="0" u="none" strike="noStrike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 smtClean="0">
                          <a:solidFill>
                            <a:schemeClr val="tx1"/>
                          </a:solidFill>
                          <a:latin typeface="+mj-lt"/>
                        </a:rPr>
                        <a:t>3,739</a:t>
                      </a:r>
                      <a:endParaRPr lang="en-US" sz="1500" b="0" i="0" u="none" strike="noStrike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 smtClean="0">
                          <a:solidFill>
                            <a:schemeClr val="tx1"/>
                          </a:solidFill>
                          <a:latin typeface="+mj-lt"/>
                        </a:rPr>
                        <a:t>4,227</a:t>
                      </a:r>
                      <a:endParaRPr lang="en-US" sz="1500" b="0" i="0" u="none" strike="noStrike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1.57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2862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u="none" strike="noStrike" baseline="0" dirty="0">
                          <a:latin typeface="+mj-lt"/>
                        </a:rPr>
                        <a:t> </a:t>
                      </a:r>
                      <a:r>
                        <a:rPr lang="en-US" sz="1500" u="none" strike="noStrike" baseline="0" dirty="0" smtClean="0">
                          <a:latin typeface="+mj-lt"/>
                        </a:rPr>
                        <a:t>   </a:t>
                      </a:r>
                      <a:r>
                        <a:rPr lang="en-US" sz="1500" u="none" strike="noStrike" dirty="0" smtClean="0">
                          <a:latin typeface="+mj-lt"/>
                        </a:rPr>
                        <a:t>Foreign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 smtClean="0">
                          <a:solidFill>
                            <a:schemeClr val="tx1"/>
                          </a:solidFill>
                          <a:latin typeface="+mj-lt"/>
                        </a:rPr>
                        <a:t>139</a:t>
                      </a:r>
                      <a:endParaRPr lang="en-US" sz="1500" b="0" i="0" u="none" strike="noStrike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 smtClean="0">
                          <a:solidFill>
                            <a:schemeClr val="tx1"/>
                          </a:solidFill>
                          <a:latin typeface="+mj-lt"/>
                        </a:rPr>
                        <a:t>139</a:t>
                      </a:r>
                      <a:endParaRPr lang="en-US" sz="1500" b="0" i="0" u="none" strike="noStrike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 smtClean="0">
                          <a:solidFill>
                            <a:schemeClr val="tx1"/>
                          </a:solidFill>
                          <a:latin typeface="+mj-lt"/>
                        </a:rPr>
                        <a:t>142</a:t>
                      </a:r>
                      <a:endParaRPr lang="en-US" sz="1500" b="0" i="0" u="none" strike="noStrike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0.11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2862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u="none" strike="noStrike" dirty="0">
                          <a:latin typeface="+mj-lt"/>
                        </a:rPr>
                        <a:t>Other Restructuring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1" i="0" u="none" strike="noStrike" dirty="0" smtClean="0">
                          <a:solidFill>
                            <a:schemeClr val="tx1"/>
                          </a:solidFill>
                          <a:latin typeface="+mj-lt"/>
                        </a:rPr>
                        <a:t>8,746</a:t>
                      </a:r>
                      <a:endParaRPr lang="en-US" sz="1500" b="1" i="0" u="none" strike="noStrike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1" i="0" u="none" strike="noStrike" dirty="0" smtClean="0">
                          <a:solidFill>
                            <a:schemeClr val="tx1"/>
                          </a:solidFill>
                          <a:latin typeface="+mj-lt"/>
                        </a:rPr>
                        <a:t>6,723</a:t>
                      </a:r>
                      <a:endParaRPr lang="en-US" sz="1500" b="1" i="0" u="none" strike="noStrike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1" i="0" u="none" strike="noStrike" dirty="0" smtClean="0">
                          <a:solidFill>
                            <a:schemeClr val="tx1"/>
                          </a:solidFill>
                          <a:latin typeface="+mj-lt"/>
                        </a:rPr>
                        <a:t>7,369</a:t>
                      </a:r>
                      <a:endParaRPr lang="en-US" sz="1500" b="1" i="0" u="none" strike="noStrike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1.85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42862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u="none" strike="noStrike" dirty="0" smtClean="0">
                          <a:latin typeface="+mj-lt"/>
                        </a:rPr>
                        <a:t>    Domestic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 smtClean="0">
                          <a:solidFill>
                            <a:schemeClr val="tx1"/>
                          </a:solidFill>
                          <a:latin typeface="+mj-lt"/>
                        </a:rPr>
                        <a:t>7,000</a:t>
                      </a:r>
                      <a:endParaRPr lang="en-US" sz="1500" b="0" i="0" u="none" strike="noStrike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 smtClean="0">
                          <a:solidFill>
                            <a:schemeClr val="tx1"/>
                          </a:solidFill>
                          <a:latin typeface="+mj-lt"/>
                        </a:rPr>
                        <a:t>5,466</a:t>
                      </a:r>
                      <a:endParaRPr lang="en-US" sz="1500" b="0" i="0" u="none" strike="noStrike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 smtClean="0">
                          <a:solidFill>
                            <a:schemeClr val="tx1"/>
                          </a:solidFill>
                          <a:latin typeface="+mj-lt"/>
                        </a:rPr>
                        <a:t>5,552</a:t>
                      </a:r>
                      <a:endParaRPr lang="en-US" sz="1500" b="0" i="0" u="none" strike="noStrike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2.07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2862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u="none" strike="noStrike" dirty="0">
                          <a:latin typeface="+mj-lt"/>
                        </a:rPr>
                        <a:t> </a:t>
                      </a:r>
                      <a:r>
                        <a:rPr lang="en-US" sz="1500" u="none" strike="noStrike" baseline="0" dirty="0" smtClean="0">
                          <a:latin typeface="+mj-lt"/>
                        </a:rPr>
                        <a:t>   </a:t>
                      </a:r>
                      <a:r>
                        <a:rPr lang="en-US" sz="1500" u="none" strike="noStrike" dirty="0" smtClean="0">
                          <a:latin typeface="+mj-lt"/>
                        </a:rPr>
                        <a:t>Foreign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 smtClean="0">
                          <a:solidFill>
                            <a:schemeClr val="tx1"/>
                          </a:solidFill>
                          <a:latin typeface="+mj-lt"/>
                        </a:rPr>
                        <a:t>1,746</a:t>
                      </a:r>
                      <a:endParaRPr lang="en-US" sz="1500" b="0" i="0" u="none" strike="noStrike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 smtClean="0">
                          <a:solidFill>
                            <a:schemeClr val="tx1"/>
                          </a:solidFill>
                          <a:latin typeface="+mj-lt"/>
                        </a:rPr>
                        <a:t>1,257</a:t>
                      </a:r>
                      <a:endParaRPr lang="en-US" sz="1500" b="0" i="0" u="none" strike="noStrike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 smtClean="0">
                          <a:solidFill>
                            <a:schemeClr val="tx1"/>
                          </a:solidFill>
                          <a:latin typeface="+mj-lt"/>
                        </a:rPr>
                        <a:t>1,817</a:t>
                      </a:r>
                      <a:endParaRPr lang="en-US" sz="1500" b="0" i="0" u="none" strike="noStrike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1.39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2862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Total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1" i="0" u="none" strike="noStrike" dirty="0" smtClean="0">
                          <a:solidFill>
                            <a:schemeClr val="tx1"/>
                          </a:solidFill>
                          <a:latin typeface="+mj-lt"/>
                        </a:rPr>
                        <a:t>13,557</a:t>
                      </a:r>
                      <a:endParaRPr lang="en-US" sz="1500" b="1" i="0" u="none" strike="noStrike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1" i="0" u="none" strike="noStrike" dirty="0" smtClean="0">
                          <a:solidFill>
                            <a:schemeClr val="tx1"/>
                          </a:solidFill>
                          <a:latin typeface="+mj-lt"/>
                        </a:rPr>
                        <a:t>10,602</a:t>
                      </a:r>
                      <a:endParaRPr lang="en-US" sz="1500" b="1" i="0" u="none" strike="noStrike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1" i="0" u="none" strike="noStrike" dirty="0" smtClean="0">
                          <a:solidFill>
                            <a:schemeClr val="tx1"/>
                          </a:solidFill>
                          <a:latin typeface="+mj-lt"/>
                        </a:rPr>
                        <a:t>11,738</a:t>
                      </a:r>
                      <a:endParaRPr lang="en-US" sz="1500" b="1" i="0" u="none" strike="noStrike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2.94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42862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u="none" strike="noStrike" dirty="0" smtClean="0">
                          <a:solidFill>
                            <a:schemeClr val="tx1"/>
                          </a:solidFill>
                          <a:latin typeface="+mj-lt"/>
                        </a:rPr>
                        <a:t>    Domestic</a:t>
                      </a:r>
                      <a:endParaRPr lang="en-US" sz="1500" b="1" i="0" u="none" strike="noStrike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1" i="0" u="none" strike="noStrike" dirty="0" smtClean="0">
                          <a:solidFill>
                            <a:schemeClr val="tx1"/>
                          </a:solidFill>
                          <a:latin typeface="+mj-lt"/>
                        </a:rPr>
                        <a:t>11,672</a:t>
                      </a:r>
                      <a:endParaRPr lang="en-US" sz="1500" b="1" i="0" u="none" strike="noStrike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1" i="0" u="none" strike="noStrike" dirty="0" smtClean="0">
                          <a:solidFill>
                            <a:schemeClr val="tx1"/>
                          </a:solidFill>
                          <a:latin typeface="+mj-lt"/>
                        </a:rPr>
                        <a:t>9,205</a:t>
                      </a:r>
                      <a:endParaRPr lang="en-US" sz="1500" b="1" i="0" u="none" strike="noStrike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1" i="0" u="none" strike="noStrike" dirty="0" smtClean="0">
                          <a:solidFill>
                            <a:schemeClr val="tx1"/>
                          </a:solidFill>
                          <a:latin typeface="+mj-lt"/>
                        </a:rPr>
                        <a:t>9,779</a:t>
                      </a:r>
                      <a:endParaRPr lang="en-US" sz="1500" b="1" i="0" u="none" strike="noStrike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3.64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2862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u="none" strike="noStrike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1500" b="1" u="none" strike="noStrike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  </a:t>
                      </a:r>
                      <a:r>
                        <a:rPr lang="en-US" sz="1500" b="1" u="none" strike="noStrike" dirty="0" smtClean="0">
                          <a:solidFill>
                            <a:schemeClr val="tx1"/>
                          </a:solidFill>
                          <a:latin typeface="+mj-lt"/>
                        </a:rPr>
                        <a:t>Foreign</a:t>
                      </a:r>
                      <a:endParaRPr lang="en-US" sz="1500" b="1" i="0" u="none" strike="noStrike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1" i="0" u="none" strike="noStrike" dirty="0" smtClean="0">
                          <a:solidFill>
                            <a:schemeClr val="tx1"/>
                          </a:solidFill>
                          <a:latin typeface="+mj-lt"/>
                        </a:rPr>
                        <a:t>1,885</a:t>
                      </a:r>
                      <a:endParaRPr lang="en-US" sz="1500" b="1" i="0" u="none" strike="noStrike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1" i="0" u="none" strike="noStrike" dirty="0" smtClean="0">
                          <a:solidFill>
                            <a:schemeClr val="tx1"/>
                          </a:solidFill>
                          <a:latin typeface="+mj-lt"/>
                        </a:rPr>
                        <a:t>1,397</a:t>
                      </a:r>
                      <a:endParaRPr lang="en-US" sz="1500" b="1" i="0" u="none" strike="noStrike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1" i="0" u="none" strike="noStrike" dirty="0" smtClean="0">
                          <a:solidFill>
                            <a:schemeClr val="tx1"/>
                          </a:solidFill>
                          <a:latin typeface="+mj-lt"/>
                        </a:rPr>
                        <a:t>1,959</a:t>
                      </a:r>
                      <a:endParaRPr lang="en-US" sz="1500" b="1" i="0" u="none" strike="noStrike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1.50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7763528" y="1121201"/>
            <a:ext cx="99443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r" eaLnBrk="0" fontAlgn="b" hangingPunct="0"/>
            <a:r>
              <a:rPr lang="en-US" sz="1200" dirty="0" smtClean="0">
                <a:solidFill>
                  <a:prstClr val="black"/>
                </a:solidFill>
                <a:latin typeface="Rupee Foradian" pitchFamily="34" charset="0"/>
              </a:rPr>
              <a:t>(`</a:t>
            </a:r>
            <a:r>
              <a:rPr lang="en-US" sz="1200" dirty="0" smtClean="0">
                <a:solidFill>
                  <a:prstClr val="black"/>
                </a:solidFill>
              </a:rPr>
              <a:t>. in </a:t>
            </a:r>
            <a:r>
              <a:rPr lang="en-US" sz="1200" dirty="0" err="1" smtClean="0">
                <a:solidFill>
                  <a:prstClr val="black"/>
                </a:solidFill>
              </a:rPr>
              <a:t>Crores</a:t>
            </a:r>
            <a:r>
              <a:rPr lang="en-US" sz="1200" dirty="0" smtClean="0">
                <a:solidFill>
                  <a:prstClr val="black"/>
                </a:solidFill>
              </a:rPr>
              <a:t>)</a:t>
            </a: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2400" y="304800"/>
            <a:ext cx="73152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700" dirty="0" smtClean="0">
                <a:solidFill>
                  <a:prstClr val="white"/>
                </a:solidFill>
                <a:latin typeface="Georgia" pitchFamily="18" charset="0"/>
              </a:rPr>
              <a:t>Standard Restructured Advances as on 30</a:t>
            </a:r>
            <a:r>
              <a:rPr lang="en-IN" sz="1700" baseline="30000" dirty="0" smtClean="0">
                <a:solidFill>
                  <a:prstClr val="white"/>
                </a:solidFill>
                <a:latin typeface="Georgia" pitchFamily="18" charset="0"/>
              </a:rPr>
              <a:t>th</a:t>
            </a:r>
            <a:r>
              <a:rPr lang="en-IN" sz="1700" dirty="0" smtClean="0">
                <a:solidFill>
                  <a:prstClr val="white"/>
                </a:solidFill>
                <a:latin typeface="Georgia" pitchFamily="18" charset="0"/>
              </a:rPr>
              <a:t> September, 2014 </a:t>
            </a:r>
          </a:p>
          <a:p>
            <a:r>
              <a:rPr lang="en-IN" sz="1700" dirty="0" smtClean="0">
                <a:solidFill>
                  <a:prstClr val="white"/>
                </a:solidFill>
                <a:latin typeface="Georgia" pitchFamily="18" charset="0"/>
              </a:rPr>
              <a:t>(As per RBI Guidelines)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0"/>
          </p:nvPr>
        </p:nvSpPr>
        <p:spPr>
          <a:xfrm>
            <a:off x="6934200" y="6288112"/>
            <a:ext cx="2133600" cy="365125"/>
          </a:xfrm>
        </p:spPr>
        <p:txBody>
          <a:bodyPr/>
          <a:lstStyle/>
          <a:p>
            <a:pPr>
              <a:defRPr/>
            </a:pPr>
            <a:fld id="{6C93CF00-B228-4955-8010-5B9D95B15A70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13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" y="6321623"/>
            <a:ext cx="8153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</a:rPr>
              <a:t>STANDARD RESTRUCTURED ADVANCES DOWN FROM 5.19% TO 2.94% </a:t>
            </a:r>
            <a:r>
              <a:rPr lang="en-US" sz="1600" b="1" dirty="0" err="1" smtClean="0">
                <a:solidFill>
                  <a:schemeClr val="bg1"/>
                </a:solidFill>
              </a:rPr>
              <a:t>YoY</a:t>
            </a:r>
            <a:endParaRPr lang="en-US" sz="1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8016131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0600318"/>
              </p:ext>
            </p:extLst>
          </p:nvPr>
        </p:nvGraphicFramePr>
        <p:xfrm>
          <a:off x="1600200" y="962025"/>
          <a:ext cx="5638800" cy="58197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40338"/>
                <a:gridCol w="2798462"/>
              </a:tblGrid>
              <a:tr h="21303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Sector</a:t>
                      </a:r>
                      <a:endParaRPr lang="en-US" sz="13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Amount as on 30</a:t>
                      </a:r>
                      <a:r>
                        <a:rPr lang="en-US" sz="1400" u="none" strike="noStrike" baseline="30000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th</a:t>
                      </a:r>
                      <a:r>
                        <a:rPr lang="en-US" sz="1400" u="none" strike="noStrike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 September,  2014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007DC5"/>
                    </a:solidFill>
                  </a:tcPr>
                </a:tc>
              </a:tr>
              <a:tr h="19846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Infra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3,018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846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Engineering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1,148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846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Steel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878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846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Textiles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584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846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Pharmaceuticals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358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846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Commercial Real Estate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314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846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Sugar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295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846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Education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289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846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Construction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208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846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Food Processing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168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846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Other Metals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149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846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Chemicals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117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846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Agriculture 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105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846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Paper &amp; Paper Production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94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846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Ceramic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846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Hotels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846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Plastic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846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Rubber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846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Gems &amp; </a:t>
                      </a:r>
                      <a:r>
                        <a:rPr lang="en-US" sz="13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Jewellery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57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846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Trade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846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Computer/IT Related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846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Services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846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Aviation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846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Automobiles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8469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Misc</a:t>
                      </a: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&amp; Others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1,611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533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1" u="none" strike="noStrike" dirty="0" smtClean="0">
                          <a:effectLst/>
                          <a:latin typeface="+mj-lt"/>
                        </a:rPr>
                        <a:t>Total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8000" lvl="1" algn="r" fontAlgn="b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3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                                                                     9,779   </a:t>
                      </a:r>
                      <a:endParaRPr lang="en-US" sz="13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0" name="TextBox 3"/>
          <p:cNvSpPr txBox="1">
            <a:spLocks noChangeArrowheads="1"/>
          </p:cNvSpPr>
          <p:nvPr/>
        </p:nvSpPr>
        <p:spPr bwMode="auto">
          <a:xfrm>
            <a:off x="7391400" y="914400"/>
            <a:ext cx="992836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 dirty="0" smtClean="0">
                <a:latin typeface="Calibri" pitchFamily="34" charset="0"/>
              </a:rPr>
              <a:t>(</a:t>
            </a:r>
            <a:r>
              <a:rPr lang="en-US" sz="1200" dirty="0">
                <a:solidFill>
                  <a:prstClr val="black"/>
                </a:solidFill>
                <a:latin typeface="Rupee Foradian" pitchFamily="34" charset="0"/>
              </a:rPr>
              <a:t>`.</a:t>
            </a:r>
            <a:r>
              <a:rPr lang="en-US" sz="1200" dirty="0" smtClean="0">
                <a:latin typeface="Calibri" pitchFamily="34" charset="0"/>
              </a:rPr>
              <a:t> in </a:t>
            </a:r>
            <a:r>
              <a:rPr lang="en-US" sz="1200" dirty="0" err="1" smtClean="0">
                <a:latin typeface="Calibri" pitchFamily="34" charset="0"/>
              </a:rPr>
              <a:t>Crores</a:t>
            </a:r>
            <a:r>
              <a:rPr lang="en-US" sz="1200" dirty="0" smtClean="0">
                <a:latin typeface="Calibri" pitchFamily="34" charset="0"/>
              </a:rPr>
              <a:t>)</a:t>
            </a:r>
            <a:endParaRPr lang="en-US" sz="1200" dirty="0">
              <a:latin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6200" y="329625"/>
            <a:ext cx="7696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600" dirty="0" smtClean="0">
                <a:solidFill>
                  <a:schemeClr val="bg1"/>
                </a:solidFill>
                <a:latin typeface="Georgia" pitchFamily="18" charset="0"/>
              </a:rPr>
              <a:t>Sector wise breakup of Standard Restructured Advances(Domestic)</a:t>
            </a:r>
          </a:p>
          <a:p>
            <a:r>
              <a:rPr lang="en-IN" sz="1600" dirty="0" smtClean="0">
                <a:solidFill>
                  <a:schemeClr val="bg1"/>
                </a:solidFill>
                <a:latin typeface="Georgia" pitchFamily="18" charset="0"/>
              </a:rPr>
              <a:t>-As per RBI guidelines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010400" y="6356352"/>
            <a:ext cx="2133600" cy="365125"/>
          </a:xfrm>
        </p:spPr>
        <p:txBody>
          <a:bodyPr/>
          <a:lstStyle/>
          <a:p>
            <a:pPr>
              <a:defRPr/>
            </a:pPr>
            <a:fld id="{18EEDA1A-98BC-41D8-AF55-D1017DE3E8A2}" type="slidenum">
              <a:rPr lang="en-US" smtClean="0">
                <a:solidFill>
                  <a:schemeClr val="tx1"/>
                </a:solidFill>
              </a:rPr>
              <a:pPr>
                <a:defRPr/>
              </a:pPr>
              <a:t>14</a:t>
            </a:fld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6094936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8752" y="381000"/>
            <a:ext cx="396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>
                <a:solidFill>
                  <a:schemeClr val="bg1"/>
                </a:solidFill>
                <a:latin typeface="Georgia" pitchFamily="18" charset="0"/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r>
              <a:rPr lang="en-US" sz="2400" dirty="0"/>
              <a:t>Sale of Assets to ARCs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9365311"/>
              </p:ext>
            </p:extLst>
          </p:nvPr>
        </p:nvGraphicFramePr>
        <p:xfrm>
          <a:off x="381000" y="1634523"/>
          <a:ext cx="8305800" cy="427572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480731"/>
                <a:gridCol w="918348"/>
                <a:gridCol w="918348"/>
                <a:gridCol w="787156"/>
                <a:gridCol w="852751"/>
                <a:gridCol w="782822"/>
                <a:gridCol w="782822"/>
                <a:gridCol w="782822"/>
              </a:tblGrid>
              <a:tr h="48769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500" dirty="0"/>
                    </a:p>
                  </a:txBody>
                  <a:tcPr anchor="ctr">
                    <a:solidFill>
                      <a:srgbClr val="007DC5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FY 13-14</a:t>
                      </a:r>
                      <a:endParaRPr lang="en-US" sz="1500" dirty="0"/>
                    </a:p>
                  </a:txBody>
                  <a:tcPr anchor="ctr">
                    <a:solidFill>
                      <a:srgbClr val="007DC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FY 14-15</a:t>
                      </a:r>
                      <a:endParaRPr lang="en-US" sz="1500" dirty="0"/>
                    </a:p>
                  </a:txBody>
                  <a:tcPr anchor="ctr">
                    <a:solidFill>
                      <a:srgbClr val="007DC5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500" dirty="0"/>
                    </a:p>
                  </a:txBody>
                  <a:tcPr anchor="ctr">
                    <a:solidFill>
                      <a:srgbClr val="007DC5"/>
                    </a:solidFill>
                  </a:tcPr>
                </a:tc>
              </a:tr>
              <a:tr h="410589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/>
                        <a:t>Q1</a:t>
                      </a:r>
                      <a:endParaRPr lang="en-US" sz="15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/>
                        <a:t>Q2</a:t>
                      </a:r>
                      <a:endParaRPr lang="en-US" sz="15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/>
                        <a:t>Q3</a:t>
                      </a:r>
                      <a:endParaRPr lang="en-US" sz="15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/>
                        <a:t>Q4</a:t>
                      </a:r>
                      <a:endParaRPr lang="en-US" sz="15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/>
                        <a:t>FY14</a:t>
                      </a:r>
                      <a:endParaRPr lang="en-US" sz="15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/>
                        <a:t>Q1</a:t>
                      </a:r>
                      <a:endParaRPr lang="en-US" sz="15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/>
                        <a:t>Q2</a:t>
                      </a:r>
                      <a:endParaRPr lang="en-US" sz="15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76246">
                <a:tc>
                  <a:txBody>
                    <a:bodyPr/>
                    <a:lstStyle/>
                    <a:p>
                      <a:pPr algn="l"/>
                      <a:r>
                        <a:rPr lang="en-US" sz="1500" baseline="0" dirty="0" smtClean="0"/>
                        <a:t>Net Outstanding of Accounts sold</a:t>
                      </a:r>
                      <a:endParaRPr lang="en-US" sz="15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-</a:t>
                      </a:r>
                      <a:endParaRPr lang="en-US" sz="15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300</a:t>
                      </a:r>
                      <a:endParaRPr lang="en-US" sz="15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1,590</a:t>
                      </a:r>
                      <a:endParaRPr lang="en-US" sz="15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2,515</a:t>
                      </a:r>
                      <a:endParaRPr lang="en-US" sz="15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4,405</a:t>
                      </a:r>
                      <a:endParaRPr lang="en-US" sz="15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1,539</a:t>
                      </a:r>
                      <a:endParaRPr lang="en-US" sz="15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106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44233">
                <a:tc>
                  <a:txBody>
                    <a:bodyPr/>
                    <a:lstStyle/>
                    <a:p>
                      <a:pPr algn="l"/>
                      <a:r>
                        <a:rPr lang="en-US" sz="1500" b="1" i="1" dirty="0" smtClean="0"/>
                        <a:t>Of</a:t>
                      </a:r>
                      <a:r>
                        <a:rPr lang="en-US" sz="1500" b="1" i="1" baseline="0" dirty="0" smtClean="0"/>
                        <a:t> which,</a:t>
                      </a:r>
                      <a:endParaRPr lang="en-US" sz="1500" b="1" i="1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5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5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5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5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5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5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80205">
                <a:tc>
                  <a:txBody>
                    <a:bodyPr/>
                    <a:lstStyle/>
                    <a:p>
                      <a:pPr algn="l"/>
                      <a:r>
                        <a:rPr lang="en-US" sz="1500" b="1" i="1" dirty="0" smtClean="0"/>
                        <a:t>Prudential</a:t>
                      </a:r>
                      <a:r>
                        <a:rPr lang="en-US" sz="1500" b="1" i="1" baseline="0" dirty="0" smtClean="0"/>
                        <a:t> written off (PWO)</a:t>
                      </a:r>
                      <a:endParaRPr lang="en-US" sz="1500" b="1" i="1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-</a:t>
                      </a:r>
                      <a:endParaRPr lang="en-US" sz="15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114</a:t>
                      </a:r>
                      <a:endParaRPr lang="en-US" sz="15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568</a:t>
                      </a:r>
                      <a:endParaRPr lang="en-US" sz="15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718</a:t>
                      </a:r>
                      <a:endParaRPr lang="en-US" sz="15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1400</a:t>
                      </a:r>
                      <a:endParaRPr lang="en-US" sz="15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70</a:t>
                      </a:r>
                      <a:endParaRPr lang="en-US" sz="15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88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24267">
                <a:tc>
                  <a:txBody>
                    <a:bodyPr/>
                    <a:lstStyle/>
                    <a:p>
                      <a:pPr algn="l"/>
                      <a:r>
                        <a:rPr lang="en-US" sz="1500" b="1" dirty="0" smtClean="0"/>
                        <a:t>Existing</a:t>
                      </a:r>
                      <a:r>
                        <a:rPr lang="en-US" sz="1500" b="1" baseline="0" dirty="0" smtClean="0"/>
                        <a:t> Gross NPAs sold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-</a:t>
                      </a:r>
                      <a:endParaRPr lang="en-US" sz="15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143</a:t>
                      </a:r>
                      <a:endParaRPr lang="en-US" sz="15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428</a:t>
                      </a:r>
                      <a:endParaRPr lang="en-US" sz="15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1,409</a:t>
                      </a:r>
                      <a:endParaRPr lang="en-US" sz="15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1,980</a:t>
                      </a:r>
                      <a:endParaRPr lang="en-US" sz="15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580</a:t>
                      </a:r>
                      <a:endParaRPr lang="en-US" sz="15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18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76246">
                <a:tc>
                  <a:txBody>
                    <a:bodyPr/>
                    <a:lstStyle/>
                    <a:p>
                      <a:pPr algn="l"/>
                      <a:r>
                        <a:rPr lang="en-US" sz="1500" b="1" i="0" dirty="0" smtClean="0"/>
                        <a:t>Current Year NPAs sold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-</a:t>
                      </a:r>
                      <a:endParaRPr lang="en-US" sz="15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43</a:t>
                      </a:r>
                      <a:endParaRPr lang="en-US" sz="15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594</a:t>
                      </a:r>
                      <a:endParaRPr lang="en-US" sz="15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388</a:t>
                      </a:r>
                      <a:endParaRPr lang="en-US" sz="15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1,025</a:t>
                      </a:r>
                      <a:endParaRPr lang="en-US" sz="15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-</a:t>
                      </a:r>
                      <a:endParaRPr lang="en-US" sz="15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76246">
                <a:tc>
                  <a:txBody>
                    <a:bodyPr/>
                    <a:lstStyle/>
                    <a:p>
                      <a:pPr algn="l"/>
                      <a:r>
                        <a:rPr lang="en-US" sz="1500" b="1" i="0" dirty="0" smtClean="0"/>
                        <a:t>Sale of SMA-2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-</a:t>
                      </a:r>
                      <a:endParaRPr lang="en-US" sz="15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-</a:t>
                      </a:r>
                      <a:endParaRPr lang="en-US" sz="15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-</a:t>
                      </a:r>
                      <a:endParaRPr lang="en-US" sz="15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-</a:t>
                      </a:r>
                      <a:endParaRPr lang="en-US" sz="15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-</a:t>
                      </a:r>
                      <a:endParaRPr lang="en-US" sz="15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889</a:t>
                      </a:r>
                      <a:endParaRPr lang="en-US" sz="15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Slide Number Placeholder 3"/>
          <p:cNvSpPr txBox="1">
            <a:spLocks/>
          </p:cNvSpPr>
          <p:nvPr/>
        </p:nvSpPr>
        <p:spPr>
          <a:xfrm>
            <a:off x="8534400" y="6324600"/>
            <a:ext cx="609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fld id="{3674D366-50C9-4F8B-B1F4-C06F25AE6B2F}" type="slidenum">
              <a:rPr lang="en-US" sz="1200" smtClean="0">
                <a:latin typeface="Arial" pitchFamily="34" charset="0"/>
                <a:cs typeface="Arial" pitchFamily="34" charset="0"/>
              </a:rPr>
              <a:pPr algn="r">
                <a:defRPr/>
              </a:pPr>
              <a:t>15</a:t>
            </a:fld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7701234" y="1116085"/>
            <a:ext cx="1061766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r" eaLnBrk="0" fontAlgn="b" hangingPunct="0"/>
            <a:r>
              <a:rPr lang="en-US" sz="1200" dirty="0" smtClean="0">
                <a:solidFill>
                  <a:prstClr val="black"/>
                </a:solidFill>
                <a:latin typeface="Rupee Foradian" pitchFamily="34" charset="0"/>
              </a:rPr>
              <a:t>(`.</a:t>
            </a:r>
            <a:r>
              <a:rPr lang="en-US" sz="1200" dirty="0" smtClean="0">
                <a:solidFill>
                  <a:prstClr val="black"/>
                </a:solidFill>
              </a:rPr>
              <a:t> in </a:t>
            </a:r>
            <a:r>
              <a:rPr lang="en-US" sz="1200" dirty="0" err="1" smtClean="0">
                <a:solidFill>
                  <a:prstClr val="black"/>
                </a:solidFill>
              </a:rPr>
              <a:t>Crores</a:t>
            </a:r>
            <a:r>
              <a:rPr lang="en-US" sz="1200" dirty="0" smtClean="0">
                <a:solidFill>
                  <a:prstClr val="black"/>
                </a:solidFill>
              </a:rPr>
              <a:t>)</a:t>
            </a:r>
            <a:endParaRPr lang="en-US" sz="1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3349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2651415"/>
              </p:ext>
            </p:extLst>
          </p:nvPr>
        </p:nvGraphicFramePr>
        <p:xfrm>
          <a:off x="914399" y="1752601"/>
          <a:ext cx="7010402" cy="35429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7934"/>
                <a:gridCol w="1140082"/>
                <a:gridCol w="1177462"/>
                <a:gridCol w="1177462"/>
                <a:gridCol w="1177462"/>
              </a:tblGrid>
              <a:tr h="529855">
                <a:tc>
                  <a:txBody>
                    <a:bodyPr/>
                    <a:lstStyle/>
                    <a:p>
                      <a:endParaRPr lang="en-US" sz="1500" dirty="0">
                        <a:latin typeface="+mj-lt"/>
                        <a:cs typeface="Calibri" pitchFamily="34" charset="0"/>
                      </a:endParaRPr>
                    </a:p>
                  </a:txBody>
                  <a:tcPr marT="45683" marB="45683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dirty="0" smtClean="0">
                          <a:latin typeface="+mj-lt"/>
                        </a:rPr>
                        <a:t>Sept.-13</a:t>
                      </a:r>
                      <a:endParaRPr lang="en-US" sz="1500" dirty="0">
                        <a:latin typeface="+mj-lt"/>
                        <a:cs typeface="Calibri" pitchFamily="34" charset="0"/>
                      </a:endParaRPr>
                    </a:p>
                  </a:txBody>
                  <a:tcPr marT="45683" marB="45683"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>
                          <a:latin typeface="+mj-lt"/>
                          <a:cs typeface="Calibri" pitchFamily="34" charset="0"/>
                        </a:rPr>
                        <a:t>Mar-14</a:t>
                      </a:r>
                      <a:endParaRPr lang="en-US" sz="1500" dirty="0">
                        <a:latin typeface="+mj-lt"/>
                        <a:cs typeface="Calibri" pitchFamily="34" charset="0"/>
                      </a:endParaRPr>
                    </a:p>
                  </a:txBody>
                  <a:tcPr marT="45683" marB="45683"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>
                          <a:latin typeface="+mj-lt"/>
                          <a:cs typeface="Calibri" pitchFamily="34" charset="0"/>
                        </a:rPr>
                        <a:t>June-14</a:t>
                      </a:r>
                      <a:endParaRPr lang="en-US" sz="1500" dirty="0">
                        <a:latin typeface="+mj-lt"/>
                        <a:cs typeface="Calibri" pitchFamily="34" charset="0"/>
                      </a:endParaRPr>
                    </a:p>
                  </a:txBody>
                  <a:tcPr marT="45683" marB="45683"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>
                          <a:latin typeface="+mj-lt"/>
                          <a:cs typeface="Calibri" pitchFamily="34" charset="0"/>
                        </a:rPr>
                        <a:t>Sept.-14</a:t>
                      </a:r>
                      <a:endParaRPr lang="en-US" sz="1500" dirty="0">
                        <a:latin typeface="+mj-lt"/>
                        <a:cs typeface="Calibri" pitchFamily="34" charset="0"/>
                      </a:endParaRPr>
                    </a:p>
                  </a:txBody>
                  <a:tcPr marT="45683" marB="45683" anchor="ctr">
                    <a:solidFill>
                      <a:srgbClr val="007DC5"/>
                    </a:solidFill>
                  </a:tcPr>
                </a:tc>
              </a:tr>
              <a:tr h="588162">
                <a:tc>
                  <a:txBody>
                    <a:bodyPr/>
                    <a:lstStyle/>
                    <a:p>
                      <a:r>
                        <a:rPr lang="en-US" sz="1500" dirty="0" smtClean="0">
                          <a:latin typeface="+mj-lt"/>
                        </a:rPr>
                        <a:t>Gross NPA</a:t>
                      </a:r>
                      <a:endParaRPr lang="en-US" sz="1500" b="0" dirty="0">
                        <a:latin typeface="+mj-lt"/>
                        <a:cs typeface="Calibri" pitchFamily="34" charset="0"/>
                      </a:endParaRPr>
                    </a:p>
                  </a:txBody>
                  <a:tcPr marT="45683" marB="4568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dirty="0" smtClean="0">
                          <a:latin typeface="+mj-lt"/>
                          <a:cs typeface="Calibri" pitchFamily="34" charset="0"/>
                        </a:rPr>
                        <a:t>9,880</a:t>
                      </a:r>
                      <a:endParaRPr lang="en-US" sz="1500" dirty="0">
                        <a:latin typeface="+mj-lt"/>
                        <a:cs typeface="Calibri" pitchFamily="34" charset="0"/>
                      </a:endParaRPr>
                    </a:p>
                  </a:txBody>
                  <a:tcPr marT="45683" marB="4568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dirty="0" smtClean="0">
                          <a:latin typeface="+mj-lt"/>
                          <a:cs typeface="Calibri" pitchFamily="34" charset="0"/>
                        </a:rPr>
                        <a:t>11,868</a:t>
                      </a:r>
                      <a:endParaRPr lang="en-US" sz="1500" dirty="0">
                        <a:latin typeface="+mj-lt"/>
                        <a:cs typeface="Calibri" pitchFamily="34" charset="0"/>
                      </a:endParaRPr>
                    </a:p>
                  </a:txBody>
                  <a:tcPr marT="45683" marB="4568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dirty="0" smtClean="0">
                          <a:latin typeface="+mj-lt"/>
                          <a:cs typeface="Calibri" pitchFamily="34" charset="0"/>
                        </a:rPr>
                        <a:t>12,532</a:t>
                      </a:r>
                      <a:endParaRPr lang="en-US" sz="1500" dirty="0">
                        <a:latin typeface="+mj-lt"/>
                        <a:cs typeface="Calibri" pitchFamily="34" charset="0"/>
                      </a:endParaRPr>
                    </a:p>
                  </a:txBody>
                  <a:tcPr marT="45683" marB="4568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dirty="0" smtClean="0">
                          <a:latin typeface="+mj-lt"/>
                          <a:cs typeface="Calibri" pitchFamily="34" charset="0"/>
                        </a:rPr>
                        <a:t>14,127</a:t>
                      </a:r>
                      <a:endParaRPr lang="en-US" sz="1500" dirty="0">
                        <a:latin typeface="+mj-lt"/>
                        <a:cs typeface="Calibri" pitchFamily="34" charset="0"/>
                      </a:endParaRPr>
                    </a:p>
                  </a:txBody>
                  <a:tcPr marT="45683" marB="4568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55081">
                <a:tc>
                  <a:txBody>
                    <a:bodyPr/>
                    <a:lstStyle/>
                    <a:p>
                      <a:r>
                        <a:rPr lang="en-US" sz="1500" dirty="0" smtClean="0">
                          <a:latin typeface="+mj-lt"/>
                        </a:rPr>
                        <a:t>Net NPA</a:t>
                      </a:r>
                      <a:endParaRPr lang="en-US" sz="1500" b="0" dirty="0">
                        <a:latin typeface="+mj-lt"/>
                        <a:cs typeface="Calibri" pitchFamily="34" charset="0"/>
                      </a:endParaRPr>
                    </a:p>
                  </a:txBody>
                  <a:tcPr marT="45683" marB="4568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dirty="0" smtClean="0">
                          <a:latin typeface="+mj-lt"/>
                          <a:cs typeface="Calibri" pitchFamily="34" charset="0"/>
                        </a:rPr>
                        <a:t>6,157</a:t>
                      </a:r>
                      <a:endParaRPr lang="en-US" sz="1500" dirty="0">
                        <a:latin typeface="+mj-lt"/>
                        <a:cs typeface="Calibri" pitchFamily="34" charset="0"/>
                      </a:endParaRPr>
                    </a:p>
                  </a:txBody>
                  <a:tcPr marT="45683" marB="4568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dirty="0" smtClean="0">
                          <a:latin typeface="+mj-lt"/>
                          <a:cs typeface="Calibri" pitchFamily="34" charset="0"/>
                        </a:rPr>
                        <a:t>7,417</a:t>
                      </a:r>
                      <a:endParaRPr lang="en-US" sz="1500" dirty="0">
                        <a:latin typeface="+mj-lt"/>
                        <a:cs typeface="Calibri" pitchFamily="34" charset="0"/>
                      </a:endParaRPr>
                    </a:p>
                  </a:txBody>
                  <a:tcPr marT="45683" marB="4568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dirty="0" smtClean="0">
                          <a:latin typeface="+mj-lt"/>
                          <a:cs typeface="Calibri" pitchFamily="34" charset="0"/>
                        </a:rPr>
                        <a:t>8,042</a:t>
                      </a:r>
                      <a:endParaRPr lang="en-US" sz="1500" dirty="0">
                        <a:latin typeface="+mj-lt"/>
                        <a:cs typeface="Calibri" pitchFamily="34" charset="0"/>
                      </a:endParaRPr>
                    </a:p>
                  </a:txBody>
                  <a:tcPr marT="45683" marB="4568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dirty="0" smtClean="0">
                          <a:latin typeface="+mj-lt"/>
                          <a:cs typeface="Calibri" pitchFamily="34" charset="0"/>
                        </a:rPr>
                        <a:t>9,101</a:t>
                      </a:r>
                      <a:endParaRPr lang="en-US" sz="1500" dirty="0">
                        <a:latin typeface="+mj-lt"/>
                        <a:cs typeface="Calibri" pitchFamily="34" charset="0"/>
                      </a:endParaRPr>
                    </a:p>
                  </a:txBody>
                  <a:tcPr marT="45683" marB="4568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13713">
                <a:tc>
                  <a:txBody>
                    <a:bodyPr/>
                    <a:lstStyle/>
                    <a:p>
                      <a:r>
                        <a:rPr lang="en-US" sz="1500" dirty="0" smtClean="0">
                          <a:latin typeface="+mj-lt"/>
                        </a:rPr>
                        <a:t>Gross</a:t>
                      </a:r>
                      <a:r>
                        <a:rPr lang="en-US" sz="1500" baseline="0" dirty="0" smtClean="0">
                          <a:latin typeface="+mj-lt"/>
                        </a:rPr>
                        <a:t> NPA %</a:t>
                      </a:r>
                      <a:endParaRPr lang="en-US" sz="1500" b="0" dirty="0">
                        <a:latin typeface="+mj-lt"/>
                        <a:cs typeface="Calibri" pitchFamily="34" charset="0"/>
                      </a:endParaRPr>
                    </a:p>
                  </a:txBody>
                  <a:tcPr marT="45683" marB="4568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dirty="0" smtClean="0">
                          <a:latin typeface="+mj-lt"/>
                          <a:cs typeface="Calibri" pitchFamily="34" charset="0"/>
                        </a:rPr>
                        <a:t>2.93</a:t>
                      </a:r>
                      <a:endParaRPr lang="en-US" sz="1500" dirty="0">
                        <a:latin typeface="+mj-lt"/>
                        <a:cs typeface="Calibri" pitchFamily="34" charset="0"/>
                      </a:endParaRPr>
                    </a:p>
                  </a:txBody>
                  <a:tcPr marT="45683" marB="4568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dirty="0" smtClean="0">
                          <a:latin typeface="+mj-lt"/>
                          <a:cs typeface="Calibri" pitchFamily="34" charset="0"/>
                        </a:rPr>
                        <a:t>3.15</a:t>
                      </a:r>
                      <a:endParaRPr lang="en-US" sz="1500" dirty="0">
                        <a:latin typeface="+mj-lt"/>
                        <a:cs typeface="Calibri" pitchFamily="34" charset="0"/>
                      </a:endParaRPr>
                    </a:p>
                  </a:txBody>
                  <a:tcPr marT="45683" marB="4568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dirty="0" smtClean="0">
                          <a:latin typeface="+mj-lt"/>
                          <a:cs typeface="Calibri" pitchFamily="34" charset="0"/>
                        </a:rPr>
                        <a:t>3.28</a:t>
                      </a:r>
                      <a:endParaRPr lang="en-US" sz="1500" dirty="0">
                        <a:latin typeface="+mj-lt"/>
                        <a:cs typeface="Calibri" pitchFamily="34" charset="0"/>
                      </a:endParaRPr>
                    </a:p>
                  </a:txBody>
                  <a:tcPr marT="45683" marB="4568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dirty="0" smtClean="0">
                          <a:latin typeface="+mj-lt"/>
                          <a:cs typeface="Calibri" pitchFamily="34" charset="0"/>
                        </a:rPr>
                        <a:t>3.54</a:t>
                      </a:r>
                      <a:endParaRPr lang="en-US" sz="1500" dirty="0">
                        <a:latin typeface="+mj-lt"/>
                        <a:cs typeface="Calibri" pitchFamily="34" charset="0"/>
                      </a:endParaRPr>
                    </a:p>
                  </a:txBody>
                  <a:tcPr marT="45683" marB="4568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98745">
                <a:tc>
                  <a:txBody>
                    <a:bodyPr/>
                    <a:lstStyle/>
                    <a:p>
                      <a:r>
                        <a:rPr lang="en-US" sz="1500" dirty="0" smtClean="0">
                          <a:latin typeface="+mj-lt"/>
                        </a:rPr>
                        <a:t>Net NPA %</a:t>
                      </a:r>
                      <a:endParaRPr lang="en-US" sz="1500" b="0" dirty="0">
                        <a:latin typeface="+mj-lt"/>
                        <a:cs typeface="Calibri" pitchFamily="34" charset="0"/>
                      </a:endParaRPr>
                    </a:p>
                  </a:txBody>
                  <a:tcPr marT="45683" marB="4568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dirty="0" smtClean="0">
                          <a:latin typeface="+mj-lt"/>
                          <a:cs typeface="Calibri" pitchFamily="34" charset="0"/>
                        </a:rPr>
                        <a:t>1.85</a:t>
                      </a:r>
                    </a:p>
                  </a:txBody>
                  <a:tcPr marT="45683" marB="4568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dirty="0" smtClean="0">
                          <a:latin typeface="+mj-lt"/>
                          <a:cs typeface="Calibri" pitchFamily="34" charset="0"/>
                        </a:rPr>
                        <a:t>2.00</a:t>
                      </a:r>
                      <a:endParaRPr lang="en-US" sz="1500" dirty="0">
                        <a:latin typeface="+mj-lt"/>
                        <a:cs typeface="Calibri" pitchFamily="34" charset="0"/>
                      </a:endParaRPr>
                    </a:p>
                  </a:txBody>
                  <a:tcPr marT="45683" marB="4568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dirty="0" smtClean="0">
                          <a:latin typeface="+mj-lt"/>
                          <a:cs typeface="Calibri" pitchFamily="34" charset="0"/>
                        </a:rPr>
                        <a:t>2.14</a:t>
                      </a:r>
                      <a:endParaRPr lang="en-US" sz="1500" dirty="0">
                        <a:latin typeface="+mj-lt"/>
                        <a:cs typeface="Calibri" pitchFamily="34" charset="0"/>
                      </a:endParaRPr>
                    </a:p>
                  </a:txBody>
                  <a:tcPr marT="45683" marB="4568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dirty="0" smtClean="0">
                          <a:latin typeface="+mj-lt"/>
                          <a:cs typeface="Calibri" pitchFamily="34" charset="0"/>
                        </a:rPr>
                        <a:t>2.32</a:t>
                      </a:r>
                      <a:endParaRPr lang="en-US" sz="1500" dirty="0">
                        <a:latin typeface="+mj-lt"/>
                        <a:cs typeface="Calibri" pitchFamily="34" charset="0"/>
                      </a:endParaRPr>
                    </a:p>
                  </a:txBody>
                  <a:tcPr marT="45683" marB="4568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57378">
                <a:tc>
                  <a:txBody>
                    <a:bodyPr/>
                    <a:lstStyle/>
                    <a:p>
                      <a:r>
                        <a:rPr lang="en-US" sz="1500" b="1" dirty="0" smtClean="0">
                          <a:latin typeface="+mj-lt"/>
                        </a:rPr>
                        <a:t>Provision Coverage Ratio %</a:t>
                      </a:r>
                      <a:endParaRPr lang="en-US" sz="1500" b="1" dirty="0">
                        <a:latin typeface="+mj-lt"/>
                        <a:cs typeface="Calibri" pitchFamily="34" charset="0"/>
                      </a:endParaRPr>
                    </a:p>
                  </a:txBody>
                  <a:tcPr marT="45683" marB="45683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b="1" dirty="0" smtClean="0">
                          <a:latin typeface="+mj-lt"/>
                          <a:cs typeface="Calibri" pitchFamily="34" charset="0"/>
                        </a:rPr>
                        <a:t>63.29</a:t>
                      </a:r>
                      <a:endParaRPr lang="en-US" sz="1500" b="1" dirty="0">
                        <a:latin typeface="+mj-lt"/>
                        <a:cs typeface="Calibri" pitchFamily="34" charset="0"/>
                      </a:endParaRPr>
                    </a:p>
                  </a:txBody>
                  <a:tcPr marT="45683" marB="45683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b="1" dirty="0" smtClean="0">
                          <a:latin typeface="+mj-lt"/>
                          <a:cs typeface="Calibri" pitchFamily="34" charset="0"/>
                        </a:rPr>
                        <a:t>58.68</a:t>
                      </a:r>
                      <a:endParaRPr lang="en-US" sz="1500" b="1" dirty="0">
                        <a:latin typeface="+mj-lt"/>
                        <a:cs typeface="Calibri" pitchFamily="34" charset="0"/>
                      </a:endParaRPr>
                    </a:p>
                  </a:txBody>
                  <a:tcPr marT="45683" marB="45683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b="1" dirty="0" smtClean="0">
                          <a:latin typeface="+mj-lt"/>
                          <a:cs typeface="Calibri" pitchFamily="34" charset="0"/>
                        </a:rPr>
                        <a:t>58.10</a:t>
                      </a:r>
                      <a:endParaRPr lang="en-US" sz="1500" b="1" dirty="0">
                        <a:latin typeface="+mj-lt"/>
                        <a:cs typeface="Calibri" pitchFamily="34" charset="0"/>
                      </a:endParaRPr>
                    </a:p>
                  </a:txBody>
                  <a:tcPr marT="45683" marB="45683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b="1" dirty="0" smtClean="0">
                          <a:latin typeface="+mj-lt"/>
                          <a:cs typeface="Calibri" pitchFamily="34" charset="0"/>
                        </a:rPr>
                        <a:t>56.32</a:t>
                      </a:r>
                      <a:endParaRPr lang="en-US" sz="1500" b="1" dirty="0">
                        <a:latin typeface="+mj-lt"/>
                        <a:cs typeface="Calibri" pitchFamily="34" charset="0"/>
                      </a:endParaRPr>
                    </a:p>
                  </a:txBody>
                  <a:tcPr marT="45683" marB="45683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152400" y="381000"/>
            <a:ext cx="617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 smtClean="0">
                <a:solidFill>
                  <a:schemeClr val="bg1"/>
                </a:solidFill>
                <a:latin typeface="Georgia" pitchFamily="18" charset="0"/>
              </a:rPr>
              <a:t>Asset Quality</a:t>
            </a:r>
            <a:endParaRPr lang="en-IN" sz="2400" dirty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934200" y="6356352"/>
            <a:ext cx="2133600" cy="365125"/>
          </a:xfrm>
        </p:spPr>
        <p:txBody>
          <a:bodyPr/>
          <a:lstStyle/>
          <a:p>
            <a:pPr>
              <a:defRPr/>
            </a:pPr>
            <a:fld id="{18EEDA1A-98BC-41D8-AF55-D1017DE3E8A2}" type="slidenum">
              <a:rPr lang="en-US" smtClean="0">
                <a:solidFill>
                  <a:schemeClr val="tx1"/>
                </a:solidFill>
              </a:rPr>
              <a:pPr>
                <a:defRPr/>
              </a:pPr>
              <a:t>16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7006562" y="1385248"/>
            <a:ext cx="99443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r" eaLnBrk="0" fontAlgn="b" hangingPunct="0"/>
            <a:r>
              <a:rPr lang="en-US" sz="1200" dirty="0" smtClean="0">
                <a:solidFill>
                  <a:prstClr val="black"/>
                </a:solidFill>
                <a:latin typeface="Rupee Foradian" pitchFamily="34" charset="0"/>
              </a:rPr>
              <a:t>(`</a:t>
            </a:r>
            <a:r>
              <a:rPr lang="en-US" sz="1200" dirty="0" smtClean="0">
                <a:solidFill>
                  <a:prstClr val="black"/>
                </a:solidFill>
              </a:rPr>
              <a:t>. in </a:t>
            </a:r>
            <a:r>
              <a:rPr lang="en-US" sz="1200" dirty="0" err="1" smtClean="0">
                <a:solidFill>
                  <a:prstClr val="black"/>
                </a:solidFill>
              </a:rPr>
              <a:t>Crores</a:t>
            </a:r>
            <a:r>
              <a:rPr lang="en-US" sz="1200" dirty="0" smtClean="0">
                <a:solidFill>
                  <a:prstClr val="black"/>
                </a:solidFill>
              </a:rPr>
              <a:t>)</a:t>
            </a:r>
            <a:endParaRPr lang="en-US" sz="1200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5566678"/>
              </p:ext>
            </p:extLst>
          </p:nvPr>
        </p:nvGraphicFramePr>
        <p:xfrm>
          <a:off x="228600" y="1158050"/>
          <a:ext cx="8813047" cy="540956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38200"/>
                <a:gridCol w="641418"/>
                <a:gridCol w="517867"/>
                <a:gridCol w="585743"/>
                <a:gridCol w="569022"/>
                <a:gridCol w="508477"/>
                <a:gridCol w="606473"/>
                <a:gridCol w="457200"/>
                <a:gridCol w="521534"/>
                <a:gridCol w="519113"/>
                <a:gridCol w="512705"/>
                <a:gridCol w="507059"/>
                <a:gridCol w="507059"/>
                <a:gridCol w="507059"/>
                <a:gridCol w="507059"/>
                <a:gridCol w="507059"/>
              </a:tblGrid>
              <a:tr h="46906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500" b="1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 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7227" marR="7227" marT="7227" marB="0" anchor="ctr">
                    <a:solidFill>
                      <a:srgbClr val="007DC5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n-US" sz="15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Sep 2013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7227" marR="7227" marT="7227" marB="0" anchor="ctr">
                    <a:solidFill>
                      <a:srgbClr val="007DC5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b"/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7227" marR="7227" marT="7227" marB="0" anchor="b"/>
                </a:tc>
                <a:tc hMerge="1">
                  <a:txBody>
                    <a:bodyPr/>
                    <a:lstStyle/>
                    <a:p>
                      <a:pPr algn="ctr" rtl="0" fontAlgn="b"/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7227" marR="7227" marT="7227" marB="0" anchor="b"/>
                </a:tc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n-US" sz="15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Dec 2013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7227" marR="7227" marT="7227" marB="0" anchor="ctr">
                    <a:solidFill>
                      <a:srgbClr val="007DC5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b"/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7227" marR="7227" marT="7227" marB="0" anchor="b"/>
                </a:tc>
                <a:tc hMerge="1">
                  <a:txBody>
                    <a:bodyPr/>
                    <a:lstStyle/>
                    <a:p>
                      <a:pPr algn="ctr" rtl="0" fontAlgn="b"/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7227" marR="7227" marT="7227" marB="0" anchor="b"/>
                </a:tc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n-US" sz="15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Mar 2014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7227" marR="7227" marT="7227" marB="0" anchor="ctr">
                    <a:solidFill>
                      <a:srgbClr val="007DC5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b"/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7227" marR="7227" marT="7227" marB="0" anchor="b"/>
                </a:tc>
                <a:tc hMerge="1">
                  <a:txBody>
                    <a:bodyPr/>
                    <a:lstStyle/>
                    <a:p>
                      <a:pPr algn="ctr" rtl="0" fontAlgn="b"/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7227" marR="7227" marT="7227" marB="0" anchor="b"/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Jun 2014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7227" marR="7227" marT="7227" marB="0" anchor="ctr">
                    <a:solidFill>
                      <a:srgbClr val="007DC5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b"/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7227" marR="7227" marT="7227" marB="0" anchor="ctr"/>
                </a:tc>
                <a:tc hMerge="1">
                  <a:txBody>
                    <a:bodyPr/>
                    <a:lstStyle/>
                    <a:p>
                      <a:pPr algn="ctr" rtl="0" fontAlgn="b"/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7227" marR="7227" marT="7227" marB="0" anchor="ctr"/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Sept. 2014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7227" marR="7227" marT="7227" marB="0" anchor="ctr">
                    <a:solidFill>
                      <a:srgbClr val="007DC5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b"/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7227" marR="7227" marT="7227" marB="0" anchor="ctr">
                    <a:solidFill>
                      <a:srgbClr val="007DC5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b"/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7227" marR="7227" marT="7227" marB="0" anchor="ctr">
                    <a:solidFill>
                      <a:srgbClr val="007DC5"/>
                    </a:solidFill>
                  </a:tcPr>
                </a:tc>
              </a:tr>
              <a:tr h="46103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b="1" u="none" strike="noStrike" dirty="0">
                          <a:effectLst/>
                          <a:latin typeface="+mj-lt"/>
                        </a:rPr>
                        <a:t> </a:t>
                      </a:r>
                      <a:endParaRPr 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7227" marR="7227" marT="7227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Indian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7227" marR="7227" marT="7227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Foreign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7227" marR="7227" marT="7227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Total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7227" marR="7227" marT="7227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Indian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7227" marR="7227" marT="7227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Foreign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7227" marR="7227" marT="7227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Total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7227" marR="7227" marT="7227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Indian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7227" marR="7227" marT="7227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Foreign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7227" marR="7227" marT="7227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Total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7227" marR="7227" marT="7227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Indian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7227" marR="7227" marT="7227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Foreign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7227" marR="7227" marT="7227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Total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7227" marR="7227" marT="7227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Indian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7227" marR="7227" marT="7227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Foreign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7227" marR="7227" marT="7227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Total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7227" marR="7227" marT="7227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524310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200" b="1" u="none" strike="noStrike" dirty="0">
                          <a:effectLst/>
                          <a:latin typeface="+mj-lt"/>
                        </a:rPr>
                        <a:t>Opening Balance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227" marR="7227" marT="7227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82,44</a:t>
                      </a:r>
                      <a:endParaRPr lang="en-US" sz="13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227" marR="7227" marT="7227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1,168</a:t>
                      </a:r>
                      <a:endParaRPr lang="en-US" sz="13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227" marR="7227" marT="7227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9,413</a:t>
                      </a:r>
                      <a:endParaRPr lang="en-US" sz="13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227" marR="7227" marT="7227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8,774</a:t>
                      </a:r>
                      <a:endParaRPr lang="en-US" sz="13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1,106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9,880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8,790</a:t>
                      </a:r>
                      <a:endParaRPr lang="en-US" sz="13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1,233</a:t>
                      </a:r>
                      <a:endParaRPr lang="en-US" sz="13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10,023</a:t>
                      </a:r>
                      <a:endParaRPr lang="en-US" sz="13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10,274</a:t>
                      </a:r>
                      <a:endParaRPr lang="en-US" sz="13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1,594</a:t>
                      </a:r>
                      <a:endParaRPr lang="en-US" sz="13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11,868</a:t>
                      </a:r>
                      <a:endParaRPr lang="en-US" sz="13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u="none" strike="noStrike" dirty="0" smtClean="0">
                          <a:effectLst/>
                        </a:rPr>
                        <a:t>11,160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87" marR="6087" marT="608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u="none" strike="noStrike" dirty="0">
                          <a:effectLst/>
                        </a:rPr>
                        <a:t>1372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87" marR="6087" marT="608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u="none" strike="noStrike" dirty="0" smtClean="0">
                          <a:effectLst/>
                        </a:rPr>
                        <a:t>12,532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87" marR="6087" marT="6087" marB="0" anchor="ctr"/>
                </a:tc>
              </a:tr>
              <a:tr h="355178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200" b="1" u="none" strike="noStrike" dirty="0">
                          <a:effectLst/>
                          <a:latin typeface="+mj-lt"/>
                        </a:rPr>
                        <a:t>Less :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227" marR="7227" marT="7227" marB="0" anchor="ctr"/>
                </a:tc>
                <a:tc row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413</a:t>
                      </a:r>
                      <a:endParaRPr lang="en-US" sz="13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227" marR="7227" marT="7227" marB="0" anchor="ctr"/>
                </a:tc>
                <a:tc row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13</a:t>
                      </a:r>
                      <a:endParaRPr lang="en-US" sz="13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227" marR="7227" marT="7227" marB="0" anchor="ctr"/>
                </a:tc>
                <a:tc row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426</a:t>
                      </a:r>
                      <a:endParaRPr lang="en-US" sz="13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227" marR="7227" marT="7227" marB="0" anchor="ctr"/>
                </a:tc>
                <a:tc row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995</a:t>
                      </a: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1,001</a:t>
                      </a:r>
                      <a:endParaRPr lang="en-US" sz="13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1,270</a:t>
                      </a:r>
                      <a:endParaRPr lang="en-US" sz="13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-2</a:t>
                      </a:r>
                      <a:endParaRPr lang="en-US" sz="13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1,268</a:t>
                      </a:r>
                      <a:endParaRPr lang="en-US" sz="13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1,042</a:t>
                      </a:r>
                      <a:endParaRPr lang="en-US" sz="13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161</a:t>
                      </a:r>
                      <a:endParaRPr lang="en-US" sz="13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1,203</a:t>
                      </a:r>
                      <a:endParaRPr lang="en-US" sz="13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US" sz="1300" u="none" strike="noStrike">
                          <a:effectLst/>
                        </a:rPr>
                        <a:t>613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87" marR="6087" marT="6087" marB="0" anchor="ctr"/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US" sz="1300" u="none" strike="noStrike" dirty="0">
                          <a:effectLst/>
                        </a:rPr>
                        <a:t>30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87" marR="6087" marT="6087" marB="0" anchor="ctr"/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US" sz="1300" u="none" strike="noStrike" dirty="0" smtClean="0">
                          <a:effectLst/>
                        </a:rPr>
                        <a:t>643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87" marR="6087" marT="6087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2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</a:rPr>
                        <a:t>Total</a:t>
                      </a:r>
                      <a:r>
                        <a:rPr lang="en-US" sz="1200" b="1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</a:rPr>
                        <a:t> Recovery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227" marR="7227" marT="7227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931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Recovery from loan book</a:t>
                      </a:r>
                      <a:endParaRPr lang="en-US" sz="1200" b="1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27" marR="7227" marT="7227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391</a:t>
                      </a:r>
                      <a:endParaRPr lang="en-US" sz="13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227" marR="7227" marT="7227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13</a:t>
                      </a:r>
                      <a:endParaRPr lang="en-US" sz="13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227" marR="7227" marT="7227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404</a:t>
                      </a:r>
                      <a:endParaRPr lang="en-US" sz="13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227" marR="7227" marT="7227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798</a:t>
                      </a:r>
                      <a:endParaRPr lang="en-US" sz="13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6</a:t>
                      </a:r>
                      <a:endParaRPr lang="en-US" sz="13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804</a:t>
                      </a:r>
                      <a:endParaRPr lang="en-US" sz="13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418</a:t>
                      </a:r>
                      <a:endParaRPr lang="en-US" sz="13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-2</a:t>
                      </a:r>
                      <a:endParaRPr lang="en-US" sz="13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416</a:t>
                      </a:r>
                      <a:endParaRPr lang="en-US" sz="13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462</a:t>
                      </a:r>
                      <a:endParaRPr lang="en-US" sz="13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161</a:t>
                      </a:r>
                      <a:endParaRPr lang="en-US" sz="13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623</a:t>
                      </a:r>
                      <a:endParaRPr lang="en-US" sz="13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583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87" marR="6087" marT="608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u="none" strike="noStrike" dirty="0">
                          <a:effectLst/>
                        </a:rPr>
                        <a:t>30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87" marR="6087" marT="608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613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87" marR="6087" marT="6087" marB="0" anchor="ctr"/>
                </a:tc>
              </a:tr>
              <a:tr h="376118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From sale</a:t>
                      </a:r>
                      <a:r>
                        <a:rPr lang="en-US" sz="12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of assets to ARC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227" marR="7227" marT="7227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22</a:t>
                      </a:r>
                      <a:endParaRPr lang="en-US" sz="13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227" marR="7227" marT="7227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-</a:t>
                      </a:r>
                      <a:endParaRPr lang="en-US" sz="13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227" marR="7227" marT="7227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22</a:t>
                      </a:r>
                      <a:endParaRPr lang="en-US" sz="13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227" marR="7227" marT="7227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197</a:t>
                      </a:r>
                      <a:endParaRPr lang="en-US" sz="13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-</a:t>
                      </a:r>
                      <a:endParaRPr lang="en-US" sz="13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197</a:t>
                      </a:r>
                      <a:endParaRPr lang="en-US" sz="13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852</a:t>
                      </a:r>
                      <a:endParaRPr lang="en-US" sz="13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-</a:t>
                      </a:r>
                      <a:endParaRPr lang="en-US" sz="13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852</a:t>
                      </a:r>
                      <a:endParaRPr lang="en-US" sz="13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580</a:t>
                      </a:r>
                      <a:endParaRPr lang="en-US" sz="13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</a:t>
                      </a:r>
                      <a:endParaRPr lang="en-US" sz="13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580</a:t>
                      </a:r>
                      <a:endParaRPr lang="en-US" sz="13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87" marR="6087" marT="608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u="none" strike="noStrike">
                          <a:effectLst/>
                        </a:rPr>
                        <a:t>0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87" marR="6087" marT="608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87" marR="6087" marT="6087" marB="0" anchor="ctr"/>
                </a:tc>
              </a:tr>
              <a:tr h="405041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1" u="none" strike="noStrike" dirty="0" smtClean="0">
                          <a:effectLst/>
                          <a:latin typeface="+mj-lt"/>
                        </a:rPr>
                        <a:t>Upgradation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227" marR="7227" marT="7227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309</a:t>
                      </a:r>
                      <a:endParaRPr lang="en-US" sz="13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227" marR="7227" marT="7227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154</a:t>
                      </a:r>
                      <a:endParaRPr lang="en-US" sz="13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227" marR="7227" marT="7227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463</a:t>
                      </a:r>
                      <a:endParaRPr lang="en-US" sz="13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227" marR="7227" marT="7227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96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103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38</a:t>
                      </a:r>
                      <a:endParaRPr lang="en-US" sz="13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-1</a:t>
                      </a:r>
                      <a:endParaRPr lang="en-US" sz="13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37</a:t>
                      </a:r>
                      <a:endParaRPr lang="en-US" sz="13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852</a:t>
                      </a:r>
                      <a:endParaRPr lang="en-US" sz="13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182</a:t>
                      </a:r>
                      <a:endParaRPr lang="en-US" sz="13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1,034</a:t>
                      </a:r>
                      <a:endParaRPr lang="en-US" sz="13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u="none" strike="noStrike" dirty="0">
                          <a:effectLst/>
                        </a:rPr>
                        <a:t>594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87" marR="6087" marT="608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u="none" strike="noStrike">
                          <a:effectLst/>
                        </a:rPr>
                        <a:t>16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87" marR="6087" marT="608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u="none" strike="noStrike" dirty="0" smtClean="0">
                          <a:effectLst/>
                        </a:rPr>
                        <a:t>610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87" marR="6087" marT="6087" marB="0" anchor="ctr"/>
                </a:tc>
              </a:tr>
              <a:tr h="275347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200" b="1" u="none" strike="noStrike" dirty="0">
                          <a:effectLst/>
                          <a:latin typeface="+mj-lt"/>
                        </a:rPr>
                        <a:t> Write Off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227" marR="7227" marT="7227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76</a:t>
                      </a:r>
                      <a:endParaRPr lang="en-US" sz="13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227" marR="7227" marT="7227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44</a:t>
                      </a:r>
                      <a:endParaRPr lang="en-US" sz="13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227" marR="7227" marT="7227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120</a:t>
                      </a:r>
                      <a:endParaRPr lang="en-US" sz="13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227" marR="7227" marT="7227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590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-10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580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480</a:t>
                      </a:r>
                      <a:endParaRPr lang="en-US" sz="13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-11</a:t>
                      </a:r>
                      <a:endParaRPr lang="en-US" sz="13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469</a:t>
                      </a:r>
                      <a:endParaRPr lang="en-US" sz="13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789</a:t>
                      </a:r>
                      <a:endParaRPr lang="en-US" sz="13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26</a:t>
                      </a:r>
                      <a:endParaRPr lang="en-US" sz="13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815</a:t>
                      </a:r>
                      <a:endParaRPr lang="en-US" sz="13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u="none" strike="noStrike" dirty="0">
                          <a:effectLst/>
                        </a:rPr>
                        <a:t>176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87" marR="6087" marT="608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u="none" strike="noStrike">
                          <a:effectLst/>
                        </a:rPr>
                        <a:t>-21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87" marR="6087" marT="608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u="none" strike="noStrike" dirty="0" smtClean="0">
                          <a:effectLst/>
                        </a:rPr>
                        <a:t>155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87" marR="6087" marT="6087" marB="0" anchor="ctr"/>
                </a:tc>
              </a:tr>
              <a:tr h="381000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200" b="1" u="none" strike="noStrike" dirty="0">
                          <a:effectLst/>
                          <a:latin typeface="+mj-lt"/>
                        </a:rPr>
                        <a:t>Total reduction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227" marR="7227" marT="7227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798</a:t>
                      </a:r>
                      <a:endParaRPr lang="en-US" sz="13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227" marR="7227" marT="7227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211</a:t>
                      </a:r>
                      <a:endParaRPr lang="en-US" sz="13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227" marR="7227" marT="7227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1,009</a:t>
                      </a:r>
                      <a:endParaRPr lang="en-US" sz="13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227" marR="7227" marT="7227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1,681</a:t>
                      </a:r>
                      <a:endParaRPr lang="en-US" sz="13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1,684</a:t>
                      </a:r>
                      <a:endParaRPr lang="en-US" sz="13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1,788</a:t>
                      </a:r>
                      <a:endParaRPr lang="en-US" sz="13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-14</a:t>
                      </a:r>
                      <a:endParaRPr lang="en-US" sz="13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1,774</a:t>
                      </a:r>
                      <a:endParaRPr lang="en-US" sz="13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2,683</a:t>
                      </a:r>
                      <a:endParaRPr lang="en-US" sz="13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369</a:t>
                      </a:r>
                      <a:endParaRPr lang="en-US" sz="13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3,052</a:t>
                      </a:r>
                      <a:endParaRPr lang="en-US" sz="13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u="none" strike="noStrike" dirty="0" smtClean="0">
                          <a:effectLst/>
                        </a:rPr>
                        <a:t>1,383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87" marR="6087" marT="608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u="none" strike="noStrike">
                          <a:effectLst/>
                        </a:rPr>
                        <a:t>25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87" marR="6087" marT="608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u="none" strike="noStrike" dirty="0" smtClean="0">
                          <a:effectLst/>
                        </a:rPr>
                        <a:t>1,408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87" marR="6087" marT="6087" marB="0" anchor="ctr"/>
                </a:tc>
              </a:tr>
              <a:tr h="30480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u="none" strike="noStrike" dirty="0">
                          <a:effectLst/>
                          <a:latin typeface="+mj-lt"/>
                        </a:rPr>
                        <a:t>Less  URI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227" marR="7227" marT="7227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-7</a:t>
                      </a:r>
                      <a:endParaRPr lang="en-US" sz="13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227" marR="7227" marT="7227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-1</a:t>
                      </a:r>
                      <a:endParaRPr lang="en-US" sz="13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227" marR="7227" marT="7227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-8</a:t>
                      </a:r>
                      <a:endParaRPr lang="en-US" sz="13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227" marR="7227" marT="7227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-79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-1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-80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</a:t>
                      </a:r>
                      <a:endParaRPr lang="en-US" sz="13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-11</a:t>
                      </a:r>
                      <a:endParaRPr lang="en-US" sz="13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-9</a:t>
                      </a:r>
                      <a:endParaRPr lang="en-US" sz="13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61</a:t>
                      </a:r>
                      <a:endParaRPr lang="en-US" sz="13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</a:t>
                      </a:r>
                      <a:endParaRPr lang="en-US" sz="13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61</a:t>
                      </a:r>
                      <a:endParaRPr lang="en-US" sz="13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u="none" strike="noStrike" dirty="0">
                          <a:effectLst/>
                        </a:rPr>
                        <a:t>-32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87" marR="6087" marT="608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u="none" strike="noStrike">
                          <a:effectLst/>
                        </a:rPr>
                        <a:t>0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87" marR="6087" marT="608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u="none" strike="noStrike" dirty="0" smtClean="0">
                          <a:effectLst/>
                        </a:rPr>
                        <a:t>-32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87" marR="6087" marT="6087" marB="0" anchor="ctr"/>
                </a:tc>
              </a:tr>
              <a:tr h="304800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200" b="1" u="none" strike="noStrike" dirty="0">
                          <a:effectLst/>
                          <a:latin typeface="+mj-lt"/>
                        </a:rPr>
                        <a:t>Add :  Slippages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227" marR="7227" marT="7227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1,321</a:t>
                      </a:r>
                      <a:endParaRPr lang="en-US" sz="13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227" marR="7227" marT="7227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148</a:t>
                      </a:r>
                      <a:endParaRPr lang="en-US" sz="13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227" marR="7227" marT="7227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1,469</a:t>
                      </a:r>
                      <a:endParaRPr lang="en-US" sz="13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227" marR="7227" marT="7227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1,618</a:t>
                      </a:r>
                      <a:endParaRPr lang="en-US" sz="13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129</a:t>
                      </a:r>
                      <a:endParaRPr lang="en-US" sz="13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1,747</a:t>
                      </a:r>
                      <a:endParaRPr lang="en-US" sz="13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3,274</a:t>
                      </a:r>
                      <a:endParaRPr lang="en-US" sz="13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336</a:t>
                      </a:r>
                      <a:endParaRPr lang="en-US" sz="13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3,610</a:t>
                      </a:r>
                      <a:endParaRPr lang="en-US" sz="13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3,630</a:t>
                      </a:r>
                      <a:endParaRPr lang="en-US" sz="13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147</a:t>
                      </a:r>
                      <a:endParaRPr lang="en-US" sz="13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3,777</a:t>
                      </a:r>
                      <a:endParaRPr lang="en-US" sz="130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u="none" strike="noStrike" dirty="0" smtClean="0">
                          <a:effectLst/>
                        </a:rPr>
                        <a:t>2,788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87" marR="6087" marT="608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u="none" strike="noStrike" dirty="0">
                          <a:effectLst/>
                        </a:rPr>
                        <a:t>183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87" marR="6087" marT="608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u="none" strike="noStrike" dirty="0" smtClean="0">
                          <a:effectLst/>
                        </a:rPr>
                        <a:t>2,971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87" marR="6087" marT="6087" marB="0" anchor="ctr"/>
                </a:tc>
              </a:tr>
              <a:tr h="376080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200" b="1" u="none" strike="noStrike" dirty="0">
                          <a:effectLst/>
                          <a:latin typeface="+mj-lt"/>
                        </a:rPr>
                        <a:t>Closing Balance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227" marR="7227" marT="7227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2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8,774</a:t>
                      </a:r>
                      <a:endParaRPr lang="en-US" sz="12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227" marR="7227" marT="7227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2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1,106</a:t>
                      </a:r>
                      <a:endParaRPr lang="en-US" sz="12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227" marR="7227" marT="7227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2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9,880</a:t>
                      </a:r>
                      <a:endParaRPr lang="en-US" sz="12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227" marR="7227" marT="7227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2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8,790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2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1,233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2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10,023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2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10,274</a:t>
                      </a:r>
                      <a:endParaRPr lang="en-US" sz="12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2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1,594</a:t>
                      </a:r>
                      <a:endParaRPr lang="en-US" sz="12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2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11,868</a:t>
                      </a:r>
                      <a:endParaRPr lang="en-US" sz="12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2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11,160</a:t>
                      </a:r>
                      <a:endParaRPr lang="en-US" sz="12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2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1,372</a:t>
                      </a:r>
                      <a:endParaRPr lang="en-US" sz="12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2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12,532</a:t>
                      </a:r>
                      <a:endParaRPr lang="en-US" sz="1200" b="1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u="none" strike="noStrike" dirty="0" smtClean="0">
                          <a:effectLst/>
                        </a:rPr>
                        <a:t>12,597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87" marR="6087" marT="608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u="none" strike="noStrike" dirty="0" smtClean="0">
                          <a:effectLst/>
                        </a:rPr>
                        <a:t>1,530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87" marR="6087" marT="608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u="none" strike="noStrike" dirty="0" smtClean="0">
                          <a:effectLst/>
                        </a:rPr>
                        <a:t>14,127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087" marR="6087" marT="6087" marB="0" anchor="ctr"/>
                </a:tc>
              </a:tr>
            </a:tbl>
          </a:graphicData>
        </a:graphic>
      </p:graphicFrame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8018634" y="914400"/>
            <a:ext cx="104413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r" eaLnBrk="0" fontAlgn="b" hangingPunct="0"/>
            <a:r>
              <a:rPr lang="en-US" sz="1200" dirty="0">
                <a:solidFill>
                  <a:prstClr val="black"/>
                </a:solidFill>
                <a:latin typeface="Rupee Foradian" pitchFamily="34" charset="0"/>
              </a:rPr>
              <a:t>(`.</a:t>
            </a:r>
            <a:r>
              <a:rPr lang="en-US" sz="1200" dirty="0" smtClean="0">
                <a:solidFill>
                  <a:prstClr val="black"/>
                </a:solidFill>
              </a:rPr>
              <a:t>. in </a:t>
            </a:r>
            <a:r>
              <a:rPr lang="en-US" sz="1200" dirty="0" err="1" smtClean="0">
                <a:solidFill>
                  <a:prstClr val="black"/>
                </a:solidFill>
              </a:rPr>
              <a:t>Crores</a:t>
            </a:r>
            <a:r>
              <a:rPr lang="en-US" sz="1200" dirty="0" smtClean="0">
                <a:solidFill>
                  <a:prstClr val="black"/>
                </a:solidFill>
              </a:rPr>
              <a:t>)</a:t>
            </a: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" y="381000"/>
            <a:ext cx="617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 smtClean="0">
                <a:solidFill>
                  <a:prstClr val="white"/>
                </a:solidFill>
                <a:latin typeface="Georgia" pitchFamily="18" charset="0"/>
              </a:rPr>
              <a:t>Movement of NPA (Q-o-Q)</a:t>
            </a:r>
            <a:endParaRPr lang="en-IN" sz="2400" dirty="0">
              <a:solidFill>
                <a:prstClr val="white"/>
              </a:solidFill>
              <a:latin typeface="Georgia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934200" y="6477000"/>
            <a:ext cx="2133600" cy="365125"/>
          </a:xfrm>
        </p:spPr>
        <p:txBody>
          <a:bodyPr/>
          <a:lstStyle/>
          <a:p>
            <a:pPr>
              <a:defRPr/>
            </a:pPr>
            <a:fld id="{18EEDA1A-98BC-41D8-AF55-D1017DE3E8A2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17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863922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5581920"/>
              </p:ext>
            </p:extLst>
          </p:nvPr>
        </p:nvGraphicFramePr>
        <p:xfrm>
          <a:off x="609602" y="1219200"/>
          <a:ext cx="7543798" cy="2801112"/>
        </p:xfrm>
        <a:graphic>
          <a:graphicData uri="http://schemas.openxmlformats.org/drawingml/2006/table">
            <a:tbl>
              <a:tblPr firstRow="1" bandRow="1"/>
              <a:tblGrid>
                <a:gridCol w="1070342"/>
                <a:gridCol w="947186"/>
                <a:gridCol w="921045"/>
                <a:gridCol w="921045"/>
                <a:gridCol w="921045"/>
                <a:gridCol w="921045"/>
                <a:gridCol w="921045"/>
                <a:gridCol w="921045"/>
              </a:tblGrid>
              <a:tr h="429306"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l"/>
                      <a:r>
                        <a:rPr lang="en-US" sz="15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Sector</a:t>
                      </a:r>
                      <a:endParaRPr lang="en-US" sz="15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r"/>
                      <a:r>
                        <a:rPr lang="en-US" sz="15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Sept. 13</a:t>
                      </a:r>
                      <a:endParaRPr lang="en-US" sz="15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Mar 14</a:t>
                      </a:r>
                      <a:endParaRPr lang="en-US" sz="15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Jun-14</a:t>
                      </a:r>
                      <a:endParaRPr lang="en-US" sz="15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Sept.</a:t>
                      </a:r>
                      <a:r>
                        <a:rPr lang="en-US" sz="1500" b="1" baseline="0" dirty="0" smtClean="0">
                          <a:solidFill>
                            <a:schemeClr val="bg1"/>
                          </a:solidFill>
                          <a:latin typeface="+mj-lt"/>
                        </a:rPr>
                        <a:t> 14</a:t>
                      </a:r>
                      <a:endParaRPr lang="en-US" sz="15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5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Sept. 13 (% to GNPA)</a:t>
                      </a:r>
                      <a:endParaRPr lang="en-US" sz="15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Mar 14 (% to GNPA)</a:t>
                      </a:r>
                      <a:endParaRPr lang="en-US" sz="15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Sept.-14</a:t>
                      </a:r>
                    </a:p>
                    <a:p>
                      <a:pPr algn="ctr"/>
                      <a:r>
                        <a:rPr lang="en-US" sz="15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 (% to GNPA)</a:t>
                      </a:r>
                      <a:endParaRPr lang="en-US" sz="15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DC5"/>
                    </a:solidFill>
                  </a:tcPr>
                </a:tc>
              </a:tr>
              <a:tr h="429306"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500" dirty="0" smtClean="0">
                          <a:solidFill>
                            <a:schemeClr val="tx1"/>
                          </a:solidFill>
                          <a:latin typeface="+mj-lt"/>
                        </a:rPr>
                        <a:t>Agriculture</a:t>
                      </a:r>
                      <a:endParaRPr lang="en-US" sz="15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744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663</a:t>
                      </a:r>
                      <a:endParaRPr lang="en-US" sz="15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696</a:t>
                      </a:r>
                      <a:endParaRPr lang="en-US" sz="15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911</a:t>
                      </a:r>
                      <a:endParaRPr lang="en-US" sz="15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8.48</a:t>
                      </a:r>
                      <a:endParaRPr lang="en-US" sz="15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6.45</a:t>
                      </a:r>
                      <a:endParaRPr lang="en-US" sz="15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7.23</a:t>
                      </a:r>
                      <a:endParaRPr lang="en-US" sz="15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29306"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500" dirty="0" smtClean="0">
                          <a:solidFill>
                            <a:schemeClr val="tx1"/>
                          </a:solidFill>
                          <a:latin typeface="+mj-lt"/>
                        </a:rPr>
                        <a:t>Industry</a:t>
                      </a:r>
                      <a:endParaRPr lang="en-US" sz="15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5,235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7,094</a:t>
                      </a:r>
                      <a:endParaRPr lang="en-US" sz="15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7,571</a:t>
                      </a:r>
                      <a:endParaRPr lang="en-US" sz="15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8,449</a:t>
                      </a:r>
                      <a:endParaRPr lang="en-US" sz="15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62.39</a:t>
                      </a:r>
                      <a:endParaRPr lang="en-US" sz="15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69.04</a:t>
                      </a:r>
                      <a:endParaRPr lang="en-US" sz="15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67.07</a:t>
                      </a:r>
                      <a:endParaRPr lang="en-US" sz="15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29306"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500" dirty="0" smtClean="0">
                          <a:solidFill>
                            <a:schemeClr val="tx1"/>
                          </a:solidFill>
                          <a:latin typeface="+mj-lt"/>
                        </a:rPr>
                        <a:t>Services</a:t>
                      </a:r>
                      <a:endParaRPr lang="en-US" sz="15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2,497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2,318</a:t>
                      </a:r>
                      <a:endParaRPr lang="en-US" sz="15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2,687</a:t>
                      </a:r>
                      <a:endParaRPr lang="en-US" sz="15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2,911</a:t>
                      </a:r>
                      <a:endParaRPr lang="en-US" sz="15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25.76</a:t>
                      </a:r>
                      <a:endParaRPr lang="en-US" sz="15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21.58</a:t>
                      </a:r>
                      <a:endParaRPr lang="en-US" sz="15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23.11</a:t>
                      </a:r>
                      <a:endParaRPr lang="en-US" sz="15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67977"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500" dirty="0" smtClean="0">
                          <a:solidFill>
                            <a:schemeClr val="tx1"/>
                          </a:solidFill>
                          <a:latin typeface="+mj-lt"/>
                        </a:rPr>
                        <a:t>Retail</a:t>
                      </a:r>
                      <a:endParaRPr lang="en-US" sz="15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298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199</a:t>
                      </a:r>
                      <a:endParaRPr lang="en-US" sz="15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206</a:t>
                      </a:r>
                      <a:endParaRPr lang="en-US" sz="15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326</a:t>
                      </a:r>
                      <a:endParaRPr lang="en-US" sz="15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3.40</a:t>
                      </a:r>
                      <a:endParaRPr lang="en-US" sz="15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1.94</a:t>
                      </a:r>
                      <a:endParaRPr lang="en-US" sz="15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2.59</a:t>
                      </a:r>
                      <a:endParaRPr lang="en-US" sz="15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67977">
                <a:tc>
                  <a:txBody>
                    <a:bodyPr/>
                    <a:lstStyle/>
                    <a:p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Total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8,774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10,274</a:t>
                      </a:r>
                      <a:endParaRPr lang="en-US" sz="15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11,160</a:t>
                      </a:r>
                      <a:endParaRPr lang="en-US" sz="15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12,597</a:t>
                      </a:r>
                      <a:endParaRPr lang="en-US" sz="15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US" sz="15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US" sz="15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US" sz="15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5" name="Rectangle 3"/>
          <p:cNvSpPr>
            <a:spLocks noChangeArrowheads="1"/>
          </p:cNvSpPr>
          <p:nvPr/>
        </p:nvSpPr>
        <p:spPr bwMode="auto">
          <a:xfrm>
            <a:off x="7185468" y="942201"/>
            <a:ext cx="104413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r" eaLnBrk="0" fontAlgn="b" hangingPunct="0"/>
            <a:r>
              <a:rPr lang="en-US" sz="1200" dirty="0" smtClean="0">
                <a:latin typeface="Rupee Foradian" pitchFamily="34" charset="0"/>
              </a:rPr>
              <a:t>(</a:t>
            </a:r>
            <a:r>
              <a:rPr lang="en-US" sz="1200" dirty="0" smtClean="0">
                <a:solidFill>
                  <a:prstClr val="black"/>
                </a:solidFill>
                <a:latin typeface="Rupee Foradian" pitchFamily="34" charset="0"/>
              </a:rPr>
              <a:t>`.</a:t>
            </a:r>
            <a:r>
              <a:rPr lang="en-US" sz="1200" dirty="0" smtClean="0">
                <a:latin typeface="Calibri" pitchFamily="34" charset="0"/>
              </a:rPr>
              <a:t> in </a:t>
            </a:r>
            <a:r>
              <a:rPr lang="en-US" sz="1200" dirty="0" err="1" smtClean="0">
                <a:latin typeface="Calibri" pitchFamily="34" charset="0"/>
              </a:rPr>
              <a:t>Crores</a:t>
            </a:r>
            <a:r>
              <a:rPr lang="en-US" sz="1200" dirty="0" smtClean="0">
                <a:latin typeface="Calibri" pitchFamily="34" charset="0"/>
              </a:rPr>
              <a:t>)</a:t>
            </a:r>
            <a:endParaRPr lang="en-US" sz="1200" dirty="0">
              <a:latin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0" y="381000"/>
            <a:ext cx="617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 smtClean="0">
                <a:solidFill>
                  <a:schemeClr val="bg1"/>
                </a:solidFill>
                <a:latin typeface="Georgia" pitchFamily="18" charset="0"/>
              </a:rPr>
              <a:t>Sector wise NPA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93CF00-B228-4955-8010-5B9D95B15A70}" type="slidenum">
              <a:rPr lang="en-US" smtClean="0">
                <a:solidFill>
                  <a:schemeClr val="tx1"/>
                </a:solidFill>
              </a:rPr>
              <a:pPr>
                <a:defRPr/>
              </a:pPr>
              <a:t>18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5800" y="914400"/>
            <a:ext cx="281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Domestic</a:t>
            </a:r>
            <a:endParaRPr lang="en-US" b="1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7446770"/>
              </p:ext>
            </p:extLst>
          </p:nvPr>
        </p:nvGraphicFramePr>
        <p:xfrm>
          <a:off x="623685" y="4343400"/>
          <a:ext cx="7605915" cy="2453019"/>
        </p:xfrm>
        <a:graphic>
          <a:graphicData uri="http://schemas.openxmlformats.org/drawingml/2006/table">
            <a:tbl>
              <a:tblPr firstRow="1" bandRow="1"/>
              <a:tblGrid>
                <a:gridCol w="1371597"/>
                <a:gridCol w="838200"/>
                <a:gridCol w="790893"/>
                <a:gridCol w="921045"/>
                <a:gridCol w="921045"/>
                <a:gridCol w="921045"/>
                <a:gridCol w="921045"/>
                <a:gridCol w="921045"/>
              </a:tblGrid>
              <a:tr h="697134"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l"/>
                      <a:r>
                        <a:rPr lang="en-US" sz="15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Sector</a:t>
                      </a:r>
                      <a:endParaRPr lang="en-US" sz="15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r"/>
                      <a:r>
                        <a:rPr lang="en-US" sz="15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Sept. 13</a:t>
                      </a:r>
                      <a:endParaRPr lang="en-US" sz="15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Mar 14</a:t>
                      </a:r>
                      <a:endParaRPr lang="en-US" sz="15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Jun-14</a:t>
                      </a:r>
                      <a:endParaRPr lang="en-US" sz="15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Sept. 14</a:t>
                      </a:r>
                      <a:endParaRPr lang="en-US" sz="15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5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Sept. 13 (% to</a:t>
                      </a:r>
                      <a:r>
                        <a:rPr lang="en-US" sz="1500" b="1" baseline="0" dirty="0" smtClean="0">
                          <a:solidFill>
                            <a:schemeClr val="bg1"/>
                          </a:solidFill>
                          <a:latin typeface="+mj-lt"/>
                        </a:rPr>
                        <a:t> GNPA</a:t>
                      </a:r>
                      <a:r>
                        <a:rPr lang="en-US" sz="15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)</a:t>
                      </a:r>
                      <a:endParaRPr lang="en-US" sz="15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Mar 14 (% </a:t>
                      </a:r>
                      <a:r>
                        <a:rPr lang="en-US" sz="15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to</a:t>
                      </a:r>
                      <a:r>
                        <a:rPr lang="en-US" sz="1500" b="1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GNPA</a:t>
                      </a:r>
                      <a:r>
                        <a:rPr lang="en-US" sz="15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)</a:t>
                      </a:r>
                      <a:endParaRPr lang="en-US" sz="15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Sept.-14</a:t>
                      </a:r>
                    </a:p>
                    <a:p>
                      <a:pPr algn="ctr"/>
                      <a:r>
                        <a:rPr lang="en-US" sz="15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 (% </a:t>
                      </a:r>
                      <a:r>
                        <a:rPr lang="en-US" sz="15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to</a:t>
                      </a:r>
                      <a:r>
                        <a:rPr lang="en-US" sz="1500" b="1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GNPA</a:t>
                      </a:r>
                      <a:r>
                        <a:rPr lang="en-US" sz="15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)</a:t>
                      </a:r>
                      <a:endParaRPr lang="en-US" sz="15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DC5"/>
                    </a:solidFill>
                  </a:tcPr>
                </a:tc>
              </a:tr>
              <a:tr h="309568"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500" dirty="0" smtClean="0">
                          <a:solidFill>
                            <a:schemeClr val="tx1"/>
                          </a:solidFill>
                          <a:latin typeface="+mj-lt"/>
                        </a:rPr>
                        <a:t>Trade</a:t>
                      </a:r>
                      <a:endParaRPr lang="en-US" sz="15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248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313</a:t>
                      </a:r>
                      <a:endParaRPr lang="en-US" sz="15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319</a:t>
                      </a:r>
                      <a:endParaRPr lang="en-US" sz="15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464</a:t>
                      </a:r>
                      <a:endParaRPr lang="en-US" sz="15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22.42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19.64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30.33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95619"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500" dirty="0" smtClean="0">
                          <a:solidFill>
                            <a:schemeClr val="tx1"/>
                          </a:solidFill>
                          <a:latin typeface="+mj-lt"/>
                        </a:rPr>
                        <a:t>Manufacturing</a:t>
                      </a:r>
                      <a:endParaRPr lang="en-US" sz="15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276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434</a:t>
                      </a:r>
                      <a:endParaRPr lang="en-US" sz="15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282</a:t>
                      </a:r>
                      <a:endParaRPr lang="en-US" sz="15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362</a:t>
                      </a:r>
                      <a:endParaRPr lang="en-US" sz="15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24.95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27.23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23.66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09568"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500" dirty="0" smtClean="0">
                          <a:solidFill>
                            <a:schemeClr val="tx1"/>
                          </a:solidFill>
                          <a:latin typeface="+mj-lt"/>
                        </a:rPr>
                        <a:t>Real</a:t>
                      </a:r>
                      <a:r>
                        <a:rPr lang="en-US" sz="15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Estate</a:t>
                      </a:r>
                      <a:endParaRPr lang="en-US" sz="15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194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227</a:t>
                      </a:r>
                      <a:endParaRPr lang="en-US" sz="15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236</a:t>
                      </a:r>
                      <a:endParaRPr lang="en-US" sz="15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232</a:t>
                      </a:r>
                      <a:endParaRPr lang="en-US" sz="15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17.54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14.24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15.16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87055"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500" dirty="0" smtClean="0">
                          <a:solidFill>
                            <a:schemeClr val="tx1"/>
                          </a:solidFill>
                          <a:latin typeface="+mj-lt"/>
                        </a:rPr>
                        <a:t>Others</a:t>
                      </a:r>
                      <a:endParaRPr lang="en-US" sz="15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388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620</a:t>
                      </a:r>
                      <a:endParaRPr lang="en-US" sz="15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535</a:t>
                      </a:r>
                      <a:endParaRPr lang="en-US" sz="15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472</a:t>
                      </a:r>
                      <a:endParaRPr lang="en-US" sz="15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35.08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38.90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30.85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87055">
                <a:tc>
                  <a:txBody>
                    <a:bodyPr/>
                    <a:lstStyle/>
                    <a:p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Total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1,106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1,594</a:t>
                      </a:r>
                      <a:endParaRPr lang="en-US" sz="15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1,372</a:t>
                      </a:r>
                      <a:endParaRPr lang="en-US" sz="15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1,530</a:t>
                      </a:r>
                      <a:endParaRPr lang="en-US" sz="15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US" sz="15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US" sz="15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US" sz="15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7239000" y="3996772"/>
            <a:ext cx="1061766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r" eaLnBrk="0" fontAlgn="b" hangingPunct="0"/>
            <a:r>
              <a:rPr lang="en-US" sz="1200" dirty="0" smtClean="0">
                <a:latin typeface="Rupee Foradian" pitchFamily="34" charset="0"/>
              </a:rPr>
              <a:t>(</a:t>
            </a:r>
            <a:r>
              <a:rPr lang="en-US" sz="1200" dirty="0" smtClean="0">
                <a:latin typeface="Calibri" pitchFamily="34" charset="0"/>
              </a:rPr>
              <a:t>Rs. in </a:t>
            </a:r>
            <a:r>
              <a:rPr lang="en-US" sz="1200" dirty="0" err="1" smtClean="0">
                <a:latin typeface="Calibri" pitchFamily="34" charset="0"/>
              </a:rPr>
              <a:t>Crores</a:t>
            </a:r>
            <a:r>
              <a:rPr lang="en-US" sz="1200" dirty="0" smtClean="0">
                <a:latin typeface="Calibri" pitchFamily="34" charset="0"/>
              </a:rPr>
              <a:t>)</a:t>
            </a:r>
            <a:endParaRPr lang="en-US" sz="1200" dirty="0">
              <a:latin typeface="Calibri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62000" y="4049171"/>
            <a:ext cx="15951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Overseas</a:t>
            </a:r>
            <a:endParaRPr lang="en-US" b="1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2302800"/>
              </p:ext>
            </p:extLst>
          </p:nvPr>
        </p:nvGraphicFramePr>
        <p:xfrm>
          <a:off x="56866" y="1035499"/>
          <a:ext cx="8751390" cy="51658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2334"/>
                <a:gridCol w="685800"/>
                <a:gridCol w="527444"/>
                <a:gridCol w="463156"/>
                <a:gridCol w="685800"/>
                <a:gridCol w="613114"/>
                <a:gridCol w="621764"/>
                <a:gridCol w="582898"/>
                <a:gridCol w="773024"/>
                <a:gridCol w="589648"/>
                <a:gridCol w="524206"/>
                <a:gridCol w="761101"/>
                <a:gridCol w="761101"/>
              </a:tblGrid>
              <a:tr h="31199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   </a:t>
                      </a:r>
                      <a:endParaRPr kumimoji="0" lang="en-US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j-lt"/>
                        <a:cs typeface="Calibri" pitchFamily="34" charset="0"/>
                      </a:endParaRPr>
                    </a:p>
                  </a:txBody>
                  <a:tcPr marL="91447" marR="91447" marT="45717" marB="45717" anchor="ctr" horzOverflow="overflow">
                    <a:solidFill>
                      <a:srgbClr val="007DC5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Sept.  13</a:t>
                      </a:r>
                      <a:endParaRPr kumimoji="0" lang="en-US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j-lt"/>
                        <a:cs typeface="Calibri" pitchFamily="34" charset="0"/>
                      </a:endParaRPr>
                    </a:p>
                  </a:txBody>
                  <a:tcPr marL="91447" marR="91447" marT="45717" marB="45717" anchor="ctr" horzOverflow="overflow">
                    <a:solidFill>
                      <a:srgbClr val="007DC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Mar 14</a:t>
                      </a:r>
                      <a:endParaRPr kumimoji="0" lang="en-US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j-lt"/>
                        <a:cs typeface="Calibri" pitchFamily="34" charset="0"/>
                      </a:endParaRPr>
                    </a:p>
                  </a:txBody>
                  <a:tcPr marL="91447" marR="91447" marT="45717" marB="45717" anchor="ctr" horzOverflow="overflow">
                    <a:solidFill>
                      <a:srgbClr val="007DC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Sept. 14</a:t>
                      </a:r>
                      <a:endParaRPr kumimoji="0" lang="en-US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j-lt"/>
                        <a:cs typeface="Calibri" pitchFamily="34" charset="0"/>
                      </a:endParaRPr>
                    </a:p>
                  </a:txBody>
                  <a:tcPr marL="91447" marR="91447" marT="45717" marB="45717" anchor="ctr" horzOverflow="overflow">
                    <a:solidFill>
                      <a:srgbClr val="007DC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007DC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007DC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007DC5"/>
                    </a:solidFill>
                  </a:tcPr>
                </a:tc>
              </a:tr>
              <a:tr h="48012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j-lt"/>
                        <a:cs typeface="Calibri" pitchFamily="34" charset="0"/>
                      </a:endParaRPr>
                    </a:p>
                  </a:txBody>
                  <a:tcPr marL="91447" marR="91447" marT="45717" marB="45717" anchor="ctr" horzOverflow="overflow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AFS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+mj-lt"/>
                        <a:cs typeface="Calibri" pitchFamily="34" charset="0"/>
                      </a:endParaRPr>
                    </a:p>
                  </a:txBody>
                  <a:tcPr marL="91447" marR="91447" marT="45717" marB="45717" anchor="ctr" horzOverflow="overflow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HTM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+mj-lt"/>
                        <a:cs typeface="Calibri" pitchFamily="34" charset="0"/>
                      </a:endParaRPr>
                    </a:p>
                  </a:txBody>
                  <a:tcPr marL="91447" marR="91447" marT="45717" marB="45717" anchor="ctr" horzOverflow="overflow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HFT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+mj-lt"/>
                        <a:cs typeface="Calibri" pitchFamily="34" charset="0"/>
                      </a:endParaRPr>
                    </a:p>
                  </a:txBody>
                  <a:tcPr marL="91447" marR="91447" marT="45717" marB="45717" anchor="ctr" horzOverflow="overflow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Total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+mj-lt"/>
                        <a:cs typeface="Calibri" pitchFamily="34" charset="0"/>
                      </a:endParaRPr>
                    </a:p>
                  </a:txBody>
                  <a:tcPr marL="91447" marR="91447" marT="45717" marB="45717" anchor="ctr" horzOverflow="overflow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AFS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+mj-lt"/>
                        <a:cs typeface="Calibri" pitchFamily="34" charset="0"/>
                      </a:endParaRPr>
                    </a:p>
                  </a:txBody>
                  <a:tcPr marL="91447" marR="91447" marT="45717" marB="45717" anchor="ctr" horzOverflow="overflow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HTM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+mj-lt"/>
                        <a:cs typeface="Calibri" pitchFamily="34" charset="0"/>
                      </a:endParaRPr>
                    </a:p>
                  </a:txBody>
                  <a:tcPr marL="91447" marR="91447" marT="45717" marB="45717" anchor="ctr" horzOverflow="overflow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HFT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+mj-lt"/>
                        <a:cs typeface="Calibri" pitchFamily="34" charset="0"/>
                      </a:endParaRPr>
                    </a:p>
                  </a:txBody>
                  <a:tcPr marL="91447" marR="91447" marT="45717" marB="45717" anchor="ctr" horzOverflow="overflow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Total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+mj-lt"/>
                        <a:cs typeface="Calibri" pitchFamily="34" charset="0"/>
                      </a:endParaRPr>
                    </a:p>
                  </a:txBody>
                  <a:tcPr marL="91447" marR="91447" marT="45717" marB="45717" anchor="ctr" horzOverflow="overflow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AFS</a:t>
                      </a:r>
                      <a:endParaRPr kumimoji="0" lang="en-US" sz="1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Calibri" pitchFamily="34" charset="0"/>
                      </a:endParaRPr>
                    </a:p>
                  </a:txBody>
                  <a:tcPr marL="91447" marR="91447" marT="45717" marB="45717" anchor="ctr" horzOverflow="overflow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HTM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+mj-lt"/>
                        <a:cs typeface="Calibri" pitchFamily="34" charset="0"/>
                      </a:endParaRPr>
                    </a:p>
                  </a:txBody>
                  <a:tcPr marL="91447" marR="91447" marT="45717" marB="45717" anchor="ctr" horzOverflow="overflow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HFT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+mj-lt"/>
                        <a:cs typeface="Calibri" pitchFamily="34" charset="0"/>
                      </a:endParaRPr>
                    </a:p>
                  </a:txBody>
                  <a:tcPr marL="91447" marR="91447" marT="45717" marB="45717" anchor="ctr" horzOverflow="overflow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Total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+mj-lt"/>
                        <a:cs typeface="Calibri" pitchFamily="34" charset="0"/>
                      </a:endParaRPr>
                    </a:p>
                  </a:txBody>
                  <a:tcPr marL="91447" marR="91447" marT="45717" marB="45717" anchor="ctr" horzOverflow="overflow">
                    <a:solidFill>
                      <a:srgbClr val="007DC5"/>
                    </a:solidFill>
                  </a:tcPr>
                </a:tc>
              </a:tr>
              <a:tr h="69085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j-lt"/>
                        </a:rPr>
                        <a:t>1. SLR Investments</a:t>
                      </a:r>
                      <a:endParaRPr kumimoji="0" lang="en-US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Calibri" pitchFamily="34" charset="0"/>
                      </a:endParaRPr>
                    </a:p>
                  </a:txBody>
                  <a:tcPr marL="91447" marR="91447" marT="45717" marB="45717" anchor="ctr" horzOverflow="overflow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9,702</a:t>
                      </a:r>
                      <a:endParaRPr kumimoji="0" lang="en-US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 smtClean="0">
                          <a:latin typeface="Arial" pitchFamily="34" charset="0"/>
                          <a:cs typeface="Arial" pitchFamily="34" charset="0"/>
                        </a:rPr>
                        <a:t>74,115</a:t>
                      </a:r>
                      <a:endParaRPr lang="en-US" sz="1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 smtClean="0">
                          <a:latin typeface="Arial" pitchFamily="34" charset="0"/>
                          <a:cs typeface="Arial" pitchFamily="34" charset="0"/>
                        </a:rPr>
                        <a:t>44</a:t>
                      </a:r>
                      <a:endParaRPr lang="en-US" sz="1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 smtClean="0">
                          <a:latin typeface="Arial" pitchFamily="34" charset="0"/>
                          <a:cs typeface="Arial" pitchFamily="34" charset="0"/>
                        </a:rPr>
                        <a:t>83,861</a:t>
                      </a:r>
                      <a:endParaRPr lang="en-US" sz="1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15,470</a:t>
                      </a:r>
                      <a:endParaRPr kumimoji="0" lang="en-US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76,452</a:t>
                      </a:r>
                      <a:endParaRPr kumimoji="0" lang="en-US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20</a:t>
                      </a:r>
                      <a:endParaRPr kumimoji="0" lang="en-US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91,943</a:t>
                      </a:r>
                      <a:endParaRPr kumimoji="0" lang="en-US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13567</a:t>
                      </a:r>
                      <a:endParaRPr kumimoji="0" lang="en-US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86335</a:t>
                      </a:r>
                      <a:endParaRPr kumimoji="0" lang="en-US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</a:t>
                      </a:r>
                      <a:endParaRPr kumimoji="0" lang="en-US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99902</a:t>
                      </a:r>
                      <a:endParaRPr kumimoji="0" lang="en-US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0670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j-lt"/>
                        </a:rPr>
                        <a:t>Of Which:</a:t>
                      </a:r>
                      <a:endParaRPr kumimoji="0" lang="en-US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Calibri" pitchFamily="34" charset="0"/>
                      </a:endParaRPr>
                    </a:p>
                  </a:txBody>
                  <a:tcPr marL="91447" marR="91447" marT="45717" marB="45717" anchor="ctr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9085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j-lt"/>
                        </a:rPr>
                        <a:t>Government Securities</a:t>
                      </a:r>
                      <a:endParaRPr kumimoji="0" lang="en-US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Calibri" pitchFamily="34" charset="0"/>
                      </a:endParaRPr>
                    </a:p>
                  </a:txBody>
                  <a:tcPr marL="91447" marR="91447" marT="45717" marB="45717" anchor="ctr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9,702</a:t>
                      </a: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73,959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44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83,705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15,470</a:t>
                      </a: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76,296</a:t>
                      </a: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20</a:t>
                      </a: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91,787</a:t>
                      </a: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13567</a:t>
                      </a: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86179</a:t>
                      </a: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</a:t>
                      </a: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99746</a:t>
                      </a: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9085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j-lt"/>
                        </a:rPr>
                        <a:t>Other Approved Securities</a:t>
                      </a:r>
                      <a:endParaRPr kumimoji="0" lang="en-US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Calibri" pitchFamily="34" charset="0"/>
                      </a:endParaRPr>
                    </a:p>
                  </a:txBody>
                  <a:tcPr marL="91447" marR="91447" marT="45717" marB="45717" anchor="ctr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</a:t>
                      </a: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156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156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</a:t>
                      </a: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156</a:t>
                      </a: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</a:t>
                      </a: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156</a:t>
                      </a: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</a:t>
                      </a: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156</a:t>
                      </a: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</a:t>
                      </a: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156</a:t>
                      </a: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9028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j-lt"/>
                        </a:rPr>
                        <a:t>M Duration </a:t>
                      </a:r>
                      <a:endParaRPr kumimoji="0" lang="en-US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Calibri" pitchFamily="34" charset="0"/>
                      </a:endParaRPr>
                    </a:p>
                  </a:txBody>
                  <a:tcPr marL="91447" marR="91447" marT="45717" marB="45717" anchor="ctr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1.27</a:t>
                      </a: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5.07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1.53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4.63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3.51</a:t>
                      </a: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4.93</a:t>
                      </a: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6.22</a:t>
                      </a: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4.69</a:t>
                      </a: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3.84</a:t>
                      </a: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4.89</a:t>
                      </a: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</a:t>
                      </a: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4.75</a:t>
                      </a: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9085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j-lt"/>
                        </a:rPr>
                        <a:t>2. Non SLR Investments</a:t>
                      </a:r>
                      <a:endParaRPr kumimoji="0" lang="en-US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Calibri" pitchFamily="34" charset="0"/>
                      </a:endParaRPr>
                    </a:p>
                  </a:txBody>
                  <a:tcPr marL="91447" marR="91447" marT="45717" marB="45717" anchor="ctr" horzOverflow="overflow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17,945</a:t>
                      </a:r>
                      <a:endParaRPr kumimoji="0" lang="en-US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 smtClean="0">
                          <a:latin typeface="Arial" pitchFamily="34" charset="0"/>
                          <a:cs typeface="Arial" pitchFamily="34" charset="0"/>
                        </a:rPr>
                        <a:t>1,148</a:t>
                      </a:r>
                      <a:endParaRPr lang="en-US" sz="1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US" sz="1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 smtClean="0">
                          <a:latin typeface="Arial" pitchFamily="34" charset="0"/>
                          <a:cs typeface="Arial" pitchFamily="34" charset="0"/>
                        </a:rPr>
                        <a:t>19,093</a:t>
                      </a:r>
                      <a:endParaRPr lang="en-US" sz="1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11,744</a:t>
                      </a:r>
                      <a:endParaRPr kumimoji="0" lang="en-US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1,198</a:t>
                      </a:r>
                      <a:endParaRPr kumimoji="0" lang="en-US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</a:t>
                      </a:r>
                      <a:endParaRPr kumimoji="0" lang="en-US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12,942</a:t>
                      </a:r>
                      <a:endParaRPr kumimoji="0" lang="en-US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14606</a:t>
                      </a:r>
                      <a:endParaRPr kumimoji="0" lang="en-US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1288</a:t>
                      </a:r>
                      <a:endParaRPr kumimoji="0" lang="en-US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17</a:t>
                      </a:r>
                      <a:endParaRPr kumimoji="0" lang="en-US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15911</a:t>
                      </a:r>
                      <a:endParaRPr kumimoji="0" lang="en-US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49028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j-lt"/>
                        </a:rPr>
                        <a:t>M Duration</a:t>
                      </a:r>
                      <a:endParaRPr kumimoji="0" lang="en-US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Calibri" pitchFamily="34" charset="0"/>
                      </a:endParaRPr>
                    </a:p>
                  </a:txBody>
                  <a:tcPr marL="91447" marR="91447" marT="45717" marB="45717" anchor="ctr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1.53</a:t>
                      </a: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0.57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1.52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3.16</a:t>
                      </a: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4.62</a:t>
                      </a: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</a:t>
                      </a: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3.20</a:t>
                      </a: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3.97</a:t>
                      </a: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0.58</a:t>
                      </a: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</a:t>
                      </a: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3.89</a:t>
                      </a: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428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Total</a:t>
                      </a:r>
                      <a:endParaRPr kumimoji="0" lang="en-US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Calibri" pitchFamily="34" charset="0"/>
                      </a:endParaRPr>
                    </a:p>
                  </a:txBody>
                  <a:tcPr marL="91447" marR="91447" marT="45717" marB="45717" anchor="ctr" horzOverflow="overflow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27,646</a:t>
                      </a:r>
                      <a:endParaRPr kumimoji="0" lang="en-US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 smtClean="0">
                          <a:latin typeface="Arial" pitchFamily="34" charset="0"/>
                          <a:cs typeface="Arial" pitchFamily="34" charset="0"/>
                        </a:rPr>
                        <a:t>75,264</a:t>
                      </a:r>
                      <a:endParaRPr lang="en-US" sz="1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 smtClean="0">
                          <a:latin typeface="Arial" pitchFamily="34" charset="0"/>
                          <a:cs typeface="Arial" pitchFamily="34" charset="0"/>
                        </a:rPr>
                        <a:t>44</a:t>
                      </a:r>
                      <a:endParaRPr lang="en-US" sz="1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 smtClean="0">
                          <a:latin typeface="Arial" pitchFamily="34" charset="0"/>
                          <a:cs typeface="Arial" pitchFamily="34" charset="0"/>
                        </a:rPr>
                        <a:t>1,02,954</a:t>
                      </a:r>
                      <a:endParaRPr lang="en-US" sz="1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27,214</a:t>
                      </a:r>
                      <a:endParaRPr kumimoji="0" lang="en-US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77,650</a:t>
                      </a:r>
                      <a:endParaRPr kumimoji="0" lang="en-US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20</a:t>
                      </a:r>
                      <a:endParaRPr kumimoji="0" lang="en-US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1,04,885</a:t>
                      </a:r>
                      <a:endParaRPr kumimoji="0" lang="en-US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2817</a:t>
                      </a:r>
                      <a:endParaRPr kumimoji="0" lang="en-US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87623</a:t>
                      </a:r>
                      <a:endParaRPr kumimoji="0" lang="en-US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17</a:t>
                      </a:r>
                      <a:endParaRPr kumimoji="0" lang="en-US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115813</a:t>
                      </a:r>
                      <a:endParaRPr kumimoji="0" lang="en-US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7790033" y="842665"/>
            <a:ext cx="104252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r" eaLnBrk="0" fontAlgn="b" hangingPunct="0"/>
            <a:r>
              <a:rPr lang="en-US" sz="1200" dirty="0" smtClean="0">
                <a:solidFill>
                  <a:prstClr val="black"/>
                </a:solidFill>
              </a:rPr>
              <a:t>(</a:t>
            </a:r>
            <a:r>
              <a:rPr lang="en-US" sz="1200" dirty="0">
                <a:solidFill>
                  <a:prstClr val="black"/>
                </a:solidFill>
                <a:latin typeface="Rupee Foradian" pitchFamily="34" charset="0"/>
              </a:rPr>
              <a:t>`..</a:t>
            </a:r>
            <a:r>
              <a:rPr lang="en-US" sz="1200" dirty="0" smtClean="0">
                <a:solidFill>
                  <a:prstClr val="black"/>
                </a:solidFill>
              </a:rPr>
              <a:t> in </a:t>
            </a:r>
            <a:r>
              <a:rPr lang="en-US" sz="1200" dirty="0" err="1" smtClean="0">
                <a:solidFill>
                  <a:prstClr val="black"/>
                </a:solidFill>
              </a:rPr>
              <a:t>Crores</a:t>
            </a:r>
            <a:r>
              <a:rPr lang="en-US" sz="1200" dirty="0" smtClean="0">
                <a:solidFill>
                  <a:prstClr val="black"/>
                </a:solidFill>
              </a:rPr>
              <a:t>)</a:t>
            </a: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99030" y="380999"/>
            <a:ext cx="617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 smtClean="0">
                <a:solidFill>
                  <a:prstClr val="white"/>
                </a:solidFill>
                <a:latin typeface="Georgia" pitchFamily="18" charset="0"/>
              </a:rPr>
              <a:t>Investments  (Domestic)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6934200" y="6302992"/>
            <a:ext cx="2133600" cy="365125"/>
          </a:xfrm>
        </p:spPr>
        <p:txBody>
          <a:bodyPr/>
          <a:lstStyle/>
          <a:p>
            <a:pPr>
              <a:defRPr/>
            </a:pPr>
            <a:fld id="{6C93CF00-B228-4955-8010-5B9D95B15A70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19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" y="6321623"/>
            <a:ext cx="8153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</a:rPr>
              <a:t>INVESTMENT PORTFOLIO WAS BUILT UP IN THE RISING RATES SCENARIO </a:t>
            </a:r>
            <a:endParaRPr lang="en-US" sz="1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1680475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Up Arrow 33"/>
          <p:cNvSpPr/>
          <p:nvPr/>
        </p:nvSpPr>
        <p:spPr>
          <a:xfrm>
            <a:off x="4052248" y="5261134"/>
            <a:ext cx="990600" cy="1042689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F5822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1400" b="1" dirty="0" smtClean="0">
                <a:solidFill>
                  <a:schemeClr val="bg1"/>
                </a:solidFill>
                <a:latin typeface="+mj-lt"/>
              </a:rPr>
              <a:t>12%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2400" y="381000"/>
            <a:ext cx="617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 smtClean="0">
                <a:solidFill>
                  <a:schemeClr val="bg1"/>
                </a:solidFill>
                <a:latin typeface="Georgia" pitchFamily="18" charset="0"/>
              </a:rPr>
              <a:t>Performance Highlights – Sept’14</a:t>
            </a:r>
            <a:endParaRPr lang="en-IN" sz="2400" dirty="0">
              <a:solidFill>
                <a:schemeClr val="bg1"/>
              </a:solidFill>
              <a:latin typeface="Georgia" pitchFamily="18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48904" y="4572000"/>
            <a:ext cx="9095096" cy="13648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733800" y="1066800"/>
            <a:ext cx="1371600" cy="357545"/>
          </a:xfrm>
          <a:prstGeom prst="roundRect">
            <a:avLst/>
          </a:prstGeom>
          <a:solidFill>
            <a:srgbClr val="007DC5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wrap="square" rtlCol="0">
            <a:spAutoFit/>
          </a:bodyPr>
          <a:lstStyle/>
          <a:p>
            <a:pPr algn="ctr"/>
            <a:r>
              <a:rPr lang="en-IN" sz="1500" b="1" dirty="0" smtClean="0">
                <a:solidFill>
                  <a:schemeClr val="bg1"/>
                </a:solidFill>
                <a:latin typeface="+mj-lt"/>
              </a:rPr>
              <a:t>NET PROFIT</a:t>
            </a:r>
            <a:endParaRPr lang="en-IN" sz="1500" b="1" dirty="0">
              <a:solidFill>
                <a:schemeClr val="bg1"/>
              </a:solidFill>
              <a:latin typeface="+mj-lt"/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>
            <a:off x="457200" y="2667000"/>
            <a:ext cx="1295400" cy="0"/>
          </a:xfrm>
          <a:prstGeom prst="line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362200" y="2739866"/>
            <a:ext cx="1219200" cy="612934"/>
          </a:xfrm>
          <a:prstGeom prst="roundRect">
            <a:avLst/>
          </a:prstGeom>
          <a:solidFill>
            <a:srgbClr val="007DC5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wrap="square" rtlCol="0">
            <a:spAutoFit/>
          </a:bodyPr>
          <a:lstStyle/>
          <a:p>
            <a:pPr algn="ctr"/>
            <a:r>
              <a:rPr lang="en-IN" sz="1500" b="1" dirty="0" smtClean="0">
                <a:solidFill>
                  <a:schemeClr val="bg1"/>
                </a:solidFill>
                <a:latin typeface="+mj-lt"/>
              </a:rPr>
              <a:t>GLOBAL</a:t>
            </a:r>
          </a:p>
          <a:p>
            <a:pPr algn="ctr"/>
            <a:r>
              <a:rPr lang="en-IN" sz="1500" b="1" dirty="0" smtClean="0">
                <a:solidFill>
                  <a:schemeClr val="bg1"/>
                </a:solidFill>
                <a:latin typeface="+mj-lt"/>
              </a:rPr>
              <a:t>ADVANCES</a:t>
            </a:r>
            <a:endParaRPr lang="en-IN" sz="15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914400" y="4648200"/>
            <a:ext cx="1447800" cy="612934"/>
          </a:xfrm>
          <a:prstGeom prst="roundRect">
            <a:avLst/>
          </a:prstGeom>
          <a:solidFill>
            <a:srgbClr val="007DC5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wrap="square" rtlCol="0">
            <a:spAutoFit/>
          </a:bodyPr>
          <a:lstStyle/>
          <a:p>
            <a:pPr algn="ctr"/>
            <a:r>
              <a:rPr lang="en-IN" sz="1500" b="1" dirty="0" smtClean="0">
                <a:solidFill>
                  <a:schemeClr val="bg1"/>
                </a:solidFill>
                <a:latin typeface="+mj-lt"/>
              </a:rPr>
              <a:t>NET INTEREST INCOME</a:t>
            </a:r>
            <a:endParaRPr lang="en-IN" sz="15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3657600" y="4648200"/>
            <a:ext cx="1905000" cy="612934"/>
          </a:xfrm>
          <a:prstGeom prst="roundRect">
            <a:avLst/>
          </a:prstGeom>
          <a:solidFill>
            <a:srgbClr val="007DC5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wrap="square" rtlCol="0">
            <a:spAutoFit/>
          </a:bodyPr>
          <a:lstStyle/>
          <a:p>
            <a:pPr algn="ctr"/>
            <a:r>
              <a:rPr lang="en-IN" sz="1500" b="1" dirty="0" smtClean="0">
                <a:solidFill>
                  <a:schemeClr val="bg1"/>
                </a:solidFill>
                <a:latin typeface="+mj-lt"/>
              </a:rPr>
              <a:t>CURRENT ACCOUNT /SAVING ACCOUNT</a:t>
            </a:r>
            <a:endParaRPr lang="en-IN" sz="15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5334000" y="2739866"/>
            <a:ext cx="1219200" cy="612934"/>
          </a:xfrm>
          <a:prstGeom prst="roundRect">
            <a:avLst/>
          </a:prstGeom>
          <a:solidFill>
            <a:srgbClr val="007DC5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wrap="square" rtlCol="0">
            <a:spAutoFit/>
          </a:bodyPr>
          <a:lstStyle/>
          <a:p>
            <a:pPr algn="ctr"/>
            <a:r>
              <a:rPr lang="en-IN" sz="1500" b="1" dirty="0" smtClean="0">
                <a:solidFill>
                  <a:schemeClr val="bg1"/>
                </a:solidFill>
                <a:latin typeface="+mj-lt"/>
              </a:rPr>
              <a:t>GLOBAL DEPOSITS</a:t>
            </a:r>
            <a:endParaRPr lang="en-IN" sz="15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6553200" y="4648200"/>
            <a:ext cx="2133600" cy="578882"/>
          </a:xfrm>
          <a:prstGeom prst="roundRect">
            <a:avLst/>
          </a:prstGeom>
          <a:solidFill>
            <a:srgbClr val="007DC5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wrap="square" rtlCol="0">
            <a:spAutoFit/>
          </a:bodyPr>
          <a:lstStyle/>
          <a:p>
            <a:pPr algn="ctr"/>
            <a:r>
              <a:rPr lang="en-IN" sz="1400" b="1" dirty="0" smtClean="0">
                <a:solidFill>
                  <a:schemeClr val="bg1"/>
                </a:solidFill>
                <a:latin typeface="+mj-lt"/>
              </a:rPr>
              <a:t>SHARE OF RETAIL &amp; SME OVERALL LOAN BOOK</a:t>
            </a:r>
            <a:endParaRPr lang="en-IN" sz="14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762000" y="6310953"/>
            <a:ext cx="7543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500" b="1" dirty="0" smtClean="0">
                <a:solidFill>
                  <a:schemeClr val="bg1"/>
                </a:solidFill>
                <a:latin typeface="+mj-lt"/>
              </a:rPr>
              <a:t>Basic EPS for Q2 FY14 is Rs.12.24 and Book Value of Rs. 406.44</a:t>
            </a:r>
            <a:endParaRPr lang="en-IN" sz="1500" dirty="0">
              <a:latin typeface="+mj-lt"/>
            </a:endParaRPr>
          </a:p>
        </p:txBody>
      </p:sp>
      <p:sp>
        <p:nvSpPr>
          <p:cNvPr id="33" name="Slide Number Placeholder 32"/>
          <p:cNvSpPr>
            <a:spLocks noGrp="1"/>
          </p:cNvSpPr>
          <p:nvPr>
            <p:ph type="sldNum" sz="quarter" idx="11"/>
          </p:nvPr>
        </p:nvSpPr>
        <p:spPr>
          <a:xfrm>
            <a:off x="6934200" y="6289344"/>
            <a:ext cx="2133600" cy="365125"/>
          </a:xfrm>
        </p:spPr>
        <p:txBody>
          <a:bodyPr/>
          <a:lstStyle/>
          <a:p>
            <a:pPr>
              <a:defRPr/>
            </a:pPr>
            <a:fld id="{4848823C-16F7-4AAC-A6A9-95356169AAF3}" type="slidenum">
              <a:rPr lang="en-US" smtClean="0">
                <a:solidFill>
                  <a:schemeClr val="tx1"/>
                </a:solidFill>
              </a:rPr>
              <a:pPr>
                <a:defRPr/>
              </a:pPr>
              <a:t>2</a:t>
            </a:fld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 flipV="1">
            <a:off x="0" y="2590800"/>
            <a:ext cx="9095096" cy="13648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Up Arrow 27"/>
          <p:cNvSpPr/>
          <p:nvPr/>
        </p:nvSpPr>
        <p:spPr>
          <a:xfrm>
            <a:off x="1219200" y="5261134"/>
            <a:ext cx="990600" cy="1063466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F5822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1400" b="1" dirty="0" smtClean="0">
                <a:solidFill>
                  <a:schemeClr val="bg1"/>
                </a:solidFill>
                <a:latin typeface="+mj-lt"/>
              </a:rPr>
              <a:t>20%</a:t>
            </a:r>
          </a:p>
        </p:txBody>
      </p:sp>
      <p:sp>
        <p:nvSpPr>
          <p:cNvPr id="36" name="Up Arrow 35"/>
          <p:cNvSpPr/>
          <p:nvPr/>
        </p:nvSpPr>
        <p:spPr>
          <a:xfrm>
            <a:off x="7086600" y="5261134"/>
            <a:ext cx="990600" cy="1063466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F5822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1200" b="1" dirty="0" smtClean="0">
                <a:solidFill>
                  <a:schemeClr val="bg1"/>
                </a:solidFill>
                <a:latin typeface="+mj-lt"/>
              </a:rPr>
              <a:t>2.3%</a:t>
            </a:r>
          </a:p>
        </p:txBody>
      </p:sp>
      <p:sp>
        <p:nvSpPr>
          <p:cNvPr id="39" name="Up Arrow 38"/>
          <p:cNvSpPr/>
          <p:nvPr/>
        </p:nvSpPr>
        <p:spPr>
          <a:xfrm>
            <a:off x="3886200" y="1424345"/>
            <a:ext cx="1143000" cy="1090255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F5822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1500" b="1" dirty="0" smtClean="0">
                <a:solidFill>
                  <a:schemeClr val="bg1"/>
                </a:solidFill>
                <a:latin typeface="+mj-lt"/>
              </a:rPr>
              <a:t>26%</a:t>
            </a:r>
          </a:p>
        </p:txBody>
      </p:sp>
      <p:sp>
        <p:nvSpPr>
          <p:cNvPr id="21" name="Up Arrow 20"/>
          <p:cNvSpPr/>
          <p:nvPr/>
        </p:nvSpPr>
        <p:spPr>
          <a:xfrm>
            <a:off x="2438400" y="3352800"/>
            <a:ext cx="1143000" cy="1090255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F5822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1500" b="1" dirty="0" smtClean="0">
                <a:solidFill>
                  <a:schemeClr val="bg1"/>
                </a:solidFill>
                <a:latin typeface="+mj-lt"/>
              </a:rPr>
              <a:t>19%</a:t>
            </a:r>
          </a:p>
        </p:txBody>
      </p:sp>
      <p:sp>
        <p:nvSpPr>
          <p:cNvPr id="22" name="Up Arrow 21"/>
          <p:cNvSpPr/>
          <p:nvPr/>
        </p:nvSpPr>
        <p:spPr>
          <a:xfrm>
            <a:off x="5410200" y="3352800"/>
            <a:ext cx="1143000" cy="1090255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F5822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1500" b="1" dirty="0" smtClean="0">
                <a:solidFill>
                  <a:schemeClr val="bg1"/>
                </a:solidFill>
                <a:latin typeface="+mj-lt"/>
              </a:rPr>
              <a:t>20%</a:t>
            </a:r>
          </a:p>
        </p:txBody>
      </p:sp>
    </p:spTree>
    <p:extLst>
      <p:ext uri="{BB962C8B-B14F-4D97-AF65-F5344CB8AC3E}">
        <p14:creationId xmlns:p14="http://schemas.microsoft.com/office/powerpoint/2010/main" val="3461840326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" presetID="35" presetClass="emph" presetSubtype="0" repeatCount="indefinite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5" presetClass="emph" presetSubtype="0" repeatCount="indefinite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mph" presetSubtype="0" repeatCount="indefinite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5" presetClass="emph" presetSubtype="0" repeatCount="indefinite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35" presetClass="emph" presetSubtype="0" repeatCount="indefinite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28" grpId="0" animBg="1"/>
      <p:bldP spid="36" grpId="0" animBg="1"/>
      <p:bldP spid="39" grpId="0" animBg="1"/>
      <p:bldP spid="21" grpId="0" animBg="1"/>
      <p:bldP spid="22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0883489"/>
              </p:ext>
            </p:extLst>
          </p:nvPr>
        </p:nvGraphicFramePr>
        <p:xfrm>
          <a:off x="685800" y="1621614"/>
          <a:ext cx="7924800" cy="43858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1168400"/>
                <a:gridCol w="990600"/>
                <a:gridCol w="1295400"/>
                <a:gridCol w="1155467"/>
                <a:gridCol w="1282933"/>
              </a:tblGrid>
              <a:tr h="293871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 dirty="0" smtClean="0">
                          <a:solidFill>
                            <a:schemeClr val="bg1"/>
                          </a:solidFill>
                          <a:latin typeface="+mj-lt"/>
                        </a:rPr>
                        <a:t>Particulars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007DC5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 dirty="0" smtClean="0">
                          <a:solidFill>
                            <a:schemeClr val="bg1"/>
                          </a:solidFill>
                          <a:latin typeface="+mj-lt"/>
                        </a:rPr>
                        <a:t>Quarter ended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007DC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7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5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Y-O-Y </a:t>
                      </a:r>
                    </a:p>
                    <a:p>
                      <a:pPr algn="ctr"/>
                      <a:r>
                        <a:rPr lang="en-US" sz="15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Growth</a:t>
                      </a:r>
                      <a:r>
                        <a:rPr lang="en-US" sz="1500" b="1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% </a:t>
                      </a:r>
                    </a:p>
                    <a:p>
                      <a:pPr algn="ctr"/>
                      <a:endParaRPr lang="en-US" sz="1500" b="1" dirty="0" smtClean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007DC5"/>
                    </a:solidFill>
                  </a:tcPr>
                </a:tc>
              </a:tr>
              <a:tr h="45079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Sept. 13</a:t>
                      </a:r>
                      <a:endParaRPr lang="en-US" sz="15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91439" marR="91439" marT="45710" marB="45710"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Mar 14</a:t>
                      </a:r>
                    </a:p>
                  </a:txBody>
                  <a:tcPr marL="91439" marR="91439" marT="45710" marB="45710"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Jun 14</a:t>
                      </a:r>
                    </a:p>
                  </a:txBody>
                  <a:tcPr marL="91439" marR="91439" marT="45710" marB="45710"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Sept. 14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91439" marR="91439" marT="45710" marB="45710" anchor="ctr">
                    <a:solidFill>
                      <a:srgbClr val="007DC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1304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u="none" strike="noStrike" dirty="0">
                          <a:latin typeface="+mj-lt"/>
                        </a:rPr>
                        <a:t>Interest Income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9,240</a:t>
                      </a:r>
                      <a:endParaRPr lang="en-US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10,360</a:t>
                      </a:r>
                      <a:endParaRPr lang="en-US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10,304</a:t>
                      </a:r>
                      <a:endParaRPr lang="en-US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b="1" dirty="0" smtClean="0"/>
                        <a:t>11093</a:t>
                      </a:r>
                      <a:endParaRPr lang="en-US" sz="1500" b="1" dirty="0"/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20.05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63818">
                <a:tc>
                  <a:txBody>
                    <a:bodyPr/>
                    <a:lstStyle/>
                    <a:p>
                      <a:pPr marL="182880" algn="l" fontAlgn="b"/>
                      <a:r>
                        <a:rPr lang="en-US" sz="1500" u="none" strike="noStrike" dirty="0">
                          <a:latin typeface="+mj-lt"/>
                        </a:rPr>
                        <a:t>a. From Advances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6,632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7,281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7,537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dirty="0" smtClean="0"/>
                        <a:t>8094</a:t>
                      </a:r>
                      <a:endParaRPr lang="en-US" sz="1500" dirty="0"/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22.04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85393">
                <a:tc>
                  <a:txBody>
                    <a:bodyPr/>
                    <a:lstStyle/>
                    <a:p>
                      <a:pPr marL="182880" algn="l" fontAlgn="b"/>
                      <a:r>
                        <a:rPr lang="en-US" sz="1500" u="none" strike="noStrike" dirty="0">
                          <a:latin typeface="+mj-lt"/>
                        </a:rPr>
                        <a:t>b. From Investments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2,129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2,185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2,281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dirty="0" smtClean="0"/>
                        <a:t>2388</a:t>
                      </a:r>
                      <a:endParaRPr lang="en-US" sz="1500" dirty="0"/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12.17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02880">
                <a:tc>
                  <a:txBody>
                    <a:bodyPr/>
                    <a:lstStyle/>
                    <a:p>
                      <a:pPr marL="182880" algn="l" fontAlgn="b"/>
                      <a:r>
                        <a:rPr lang="en-US" sz="1500" u="none" strike="noStrike" dirty="0">
                          <a:latin typeface="+mj-lt"/>
                        </a:rPr>
                        <a:t>c. Other </a:t>
                      </a:r>
                      <a:r>
                        <a:rPr lang="en-US" sz="1500" u="none" strike="noStrike" dirty="0" smtClean="0">
                          <a:latin typeface="+mj-lt"/>
                        </a:rPr>
                        <a:t>Interest </a:t>
                      </a:r>
                      <a:r>
                        <a:rPr lang="en-US" sz="1500" u="none" strike="noStrike" dirty="0">
                          <a:latin typeface="+mj-lt"/>
                        </a:rPr>
                        <a:t>Income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479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894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486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dirty="0" smtClean="0"/>
                        <a:t>611</a:t>
                      </a:r>
                      <a:endParaRPr lang="en-US" sz="1500" dirty="0"/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27.56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1304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u="none" strike="noStrike" dirty="0">
                          <a:latin typeface="+mj-lt"/>
                        </a:rPr>
                        <a:t>Interest Expended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6,713</a:t>
                      </a:r>
                      <a:endParaRPr lang="en-US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7,313</a:t>
                      </a:r>
                      <a:endParaRPr lang="en-US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7,618</a:t>
                      </a:r>
                      <a:endParaRPr lang="en-US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b="1" dirty="0" smtClean="0"/>
                        <a:t>8062</a:t>
                      </a:r>
                      <a:endParaRPr lang="en-US" sz="1500" b="1" dirty="0"/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20.10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29827">
                <a:tc>
                  <a:txBody>
                    <a:bodyPr/>
                    <a:lstStyle/>
                    <a:p>
                      <a:pPr marL="182880" algn="l" fontAlgn="b"/>
                      <a:r>
                        <a:rPr lang="en-US" sz="1500" u="none" strike="noStrike" dirty="0">
                          <a:latin typeface="+mj-lt"/>
                        </a:rPr>
                        <a:t>a. On Deposits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5,966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6,320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6,777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dirty="0" smtClean="0"/>
                        <a:t>7289</a:t>
                      </a:r>
                      <a:endParaRPr lang="en-US" sz="1500" dirty="0"/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22.18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63818">
                <a:tc>
                  <a:txBody>
                    <a:bodyPr/>
                    <a:lstStyle/>
                    <a:p>
                      <a:pPr marL="182880" algn="l" fontAlgn="b"/>
                      <a:r>
                        <a:rPr lang="en-US" sz="1500" u="none" strike="noStrike" dirty="0">
                          <a:latin typeface="+mj-lt"/>
                        </a:rPr>
                        <a:t>b. On Borrowings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244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577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643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dirty="0" smtClean="0"/>
                        <a:t>557</a:t>
                      </a:r>
                      <a:endParaRPr lang="en-US" sz="1500" dirty="0"/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128.28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14148">
                <a:tc>
                  <a:txBody>
                    <a:bodyPr/>
                    <a:lstStyle/>
                    <a:p>
                      <a:pPr marL="182880" algn="l" fontAlgn="b"/>
                      <a:r>
                        <a:rPr lang="en-US" sz="1500" u="none" strike="noStrike" dirty="0">
                          <a:latin typeface="+mj-lt"/>
                        </a:rPr>
                        <a:t>c. Subordinated Bonds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170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218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201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dirty="0" smtClean="0"/>
                        <a:t>216</a:t>
                      </a:r>
                      <a:endParaRPr lang="en-US" sz="1500" dirty="0"/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27.06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27530">
                <a:tc>
                  <a:txBody>
                    <a:bodyPr/>
                    <a:lstStyle/>
                    <a:p>
                      <a:pPr marL="182880" algn="l" fontAlgn="b"/>
                      <a:r>
                        <a:rPr lang="en-US" sz="1500" u="none" strike="noStrike" dirty="0">
                          <a:latin typeface="+mj-lt"/>
                        </a:rPr>
                        <a:t>d. Others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333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198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-3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dirty="0" smtClean="0"/>
                        <a:t>0</a:t>
                      </a:r>
                      <a:endParaRPr lang="en-US" sz="1500" dirty="0"/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-100.00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63818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u="none" strike="noStrike" dirty="0" smtClean="0">
                          <a:latin typeface="+mj-lt"/>
                        </a:rPr>
                        <a:t>Net Interest</a:t>
                      </a:r>
                      <a:r>
                        <a:rPr lang="en-US" sz="1500" b="1" u="none" strike="noStrike" baseline="0" dirty="0" smtClean="0">
                          <a:latin typeface="+mj-lt"/>
                        </a:rPr>
                        <a:t> Income</a:t>
                      </a:r>
                      <a:endParaRPr lang="en-US" sz="1500" b="1" i="0" u="none" strike="noStrike" baseline="0" dirty="0" smtClean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2,527</a:t>
                      </a:r>
                      <a:endParaRPr lang="en-US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3,047</a:t>
                      </a:r>
                      <a:endParaRPr lang="en-US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2,686</a:t>
                      </a:r>
                      <a:endParaRPr lang="en-US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b="1" dirty="0" smtClean="0"/>
                        <a:t>3031</a:t>
                      </a:r>
                      <a:endParaRPr lang="en-US" sz="1500" b="1" dirty="0"/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19.94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7221" name="Rectangle 3"/>
          <p:cNvSpPr>
            <a:spLocks noChangeArrowheads="1"/>
          </p:cNvSpPr>
          <p:nvPr/>
        </p:nvSpPr>
        <p:spPr bwMode="auto">
          <a:xfrm>
            <a:off x="7647477" y="1393014"/>
            <a:ext cx="1061766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prstClr val="black"/>
                </a:solidFill>
                <a:latin typeface="Rupee" pitchFamily="2" charset="0"/>
              </a:rPr>
              <a:t>(</a:t>
            </a:r>
            <a:r>
              <a:rPr lang="en-US" sz="1200" dirty="0" smtClean="0">
                <a:solidFill>
                  <a:prstClr val="black"/>
                </a:solidFill>
                <a:latin typeface="Rupee Foradian" pitchFamily="34" charset="0"/>
              </a:rPr>
              <a:t>`.</a:t>
            </a:r>
            <a:r>
              <a:rPr lang="en-US" sz="1200" dirty="0" smtClean="0">
                <a:solidFill>
                  <a:prstClr val="black"/>
                </a:solidFill>
              </a:rPr>
              <a:t> in </a:t>
            </a:r>
            <a:r>
              <a:rPr lang="en-US" sz="1200" dirty="0" err="1" smtClean="0">
                <a:solidFill>
                  <a:prstClr val="black"/>
                </a:solidFill>
              </a:rPr>
              <a:t>Crores</a:t>
            </a:r>
            <a:r>
              <a:rPr lang="en-US" sz="1200" dirty="0" smtClean="0">
                <a:solidFill>
                  <a:prstClr val="black"/>
                </a:solidFill>
              </a:rPr>
              <a:t>)</a:t>
            </a: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" y="381000"/>
            <a:ext cx="617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 smtClean="0">
                <a:solidFill>
                  <a:prstClr val="white"/>
                </a:solidFill>
                <a:latin typeface="Georgia" pitchFamily="18" charset="0"/>
              </a:rPr>
              <a:t>Net Interest Income </a:t>
            </a:r>
            <a:r>
              <a:rPr lang="en-IN" sz="2000" dirty="0" smtClean="0">
                <a:solidFill>
                  <a:prstClr val="white"/>
                </a:solidFill>
                <a:latin typeface="Georgia" pitchFamily="18" charset="0"/>
              </a:rPr>
              <a:t>(Quarter ended)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6934200" y="6289344"/>
            <a:ext cx="2133600" cy="365125"/>
          </a:xfrm>
        </p:spPr>
        <p:txBody>
          <a:bodyPr/>
          <a:lstStyle/>
          <a:p>
            <a:pPr>
              <a:defRPr/>
            </a:pPr>
            <a:fld id="{6C93CF00-B228-4955-8010-5B9D95B15A70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200" y="6321623"/>
            <a:ext cx="8153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</a:rPr>
              <a:t>HEALTHY INCREASE IN NII OF 20% UP FROM 15% </a:t>
            </a:r>
            <a:r>
              <a:rPr lang="en-US" sz="1600" b="1" dirty="0" err="1" smtClean="0">
                <a:solidFill>
                  <a:schemeClr val="bg1"/>
                </a:solidFill>
              </a:rPr>
              <a:t>YoY</a:t>
            </a:r>
            <a:endParaRPr lang="en-US" sz="1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6133281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6"/>
          <p:cNvSpPr txBox="1">
            <a:spLocks noChangeArrowheads="1"/>
          </p:cNvSpPr>
          <p:nvPr/>
        </p:nvSpPr>
        <p:spPr bwMode="auto">
          <a:xfrm>
            <a:off x="6705600" y="1371600"/>
            <a:ext cx="121919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r>
              <a:rPr lang="en-US" sz="1200" dirty="0" smtClean="0">
                <a:latin typeface="+mj-lt"/>
              </a:rPr>
              <a:t>(</a:t>
            </a:r>
            <a:r>
              <a:rPr lang="en-US" sz="1200" dirty="0" smtClean="0">
                <a:solidFill>
                  <a:prstClr val="black"/>
                </a:solidFill>
                <a:latin typeface="Rupee Foradian" pitchFamily="34" charset="0"/>
              </a:rPr>
              <a:t>`.</a:t>
            </a:r>
            <a:r>
              <a:rPr lang="en-US" sz="1200" dirty="0" smtClean="0">
                <a:latin typeface="+mj-lt"/>
              </a:rPr>
              <a:t> in </a:t>
            </a:r>
            <a:r>
              <a:rPr lang="en-US" sz="1200" dirty="0" err="1" smtClean="0">
                <a:latin typeface="+mj-lt"/>
              </a:rPr>
              <a:t>Crores</a:t>
            </a:r>
            <a:r>
              <a:rPr lang="en-US" sz="1200" dirty="0" smtClean="0">
                <a:latin typeface="+mj-lt"/>
              </a:rPr>
              <a:t>)</a:t>
            </a:r>
            <a:endParaRPr lang="en-US" sz="1200" dirty="0"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" y="381000"/>
            <a:ext cx="6172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IN" sz="2400" dirty="0" smtClean="0">
                <a:solidFill>
                  <a:schemeClr val="bg1"/>
                </a:solidFill>
                <a:latin typeface="Georgia" pitchFamily="18" charset="0"/>
              </a:rPr>
              <a:t>Non Interest Income </a:t>
            </a:r>
            <a:r>
              <a:rPr lang="en-IN" sz="2000" dirty="0">
                <a:solidFill>
                  <a:prstClr val="white"/>
                </a:solidFill>
                <a:latin typeface="Georgia" pitchFamily="18" charset="0"/>
              </a:rPr>
              <a:t>(Quarter ended)</a:t>
            </a:r>
          </a:p>
          <a:p>
            <a:endParaRPr lang="en-IN" sz="2400" dirty="0" smtClean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6934200" y="6302992"/>
            <a:ext cx="2133600" cy="365125"/>
          </a:xfrm>
        </p:spPr>
        <p:txBody>
          <a:bodyPr/>
          <a:lstStyle/>
          <a:p>
            <a:pPr>
              <a:defRPr/>
            </a:pPr>
            <a:fld id="{6C93CF00-B228-4955-8010-5B9D95B15A70}" type="slidenum">
              <a:rPr lang="en-US" smtClean="0">
                <a:solidFill>
                  <a:schemeClr val="tx1"/>
                </a:solidFill>
              </a:rPr>
              <a:pPr>
                <a:defRPr/>
              </a:pPr>
              <a:t>21</a:t>
            </a:fld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9203150"/>
              </p:ext>
            </p:extLst>
          </p:nvPr>
        </p:nvGraphicFramePr>
        <p:xfrm>
          <a:off x="1219200" y="1676400"/>
          <a:ext cx="6705598" cy="39382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5950"/>
                <a:gridCol w="942974"/>
                <a:gridCol w="838200"/>
                <a:gridCol w="942974"/>
                <a:gridCol w="942974"/>
                <a:gridCol w="1152526"/>
              </a:tblGrid>
              <a:tr h="608941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500" u="none" strike="noStrike" kern="1200" dirty="0" smtClean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Particulars</a:t>
                      </a:r>
                      <a:endParaRPr lang="en-US" sz="1500" u="none" strike="noStrike" kern="1200" dirty="0">
                        <a:solidFill>
                          <a:schemeClr val="bg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b="1" baseline="0" dirty="0" smtClean="0">
                          <a:solidFill>
                            <a:schemeClr val="bg1"/>
                          </a:solidFill>
                          <a:latin typeface="+mj-lt"/>
                        </a:rPr>
                        <a:t>Sept. </a:t>
                      </a:r>
                      <a:r>
                        <a:rPr lang="en-US" sz="15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13</a:t>
                      </a:r>
                      <a:endParaRPr lang="en-US" sz="15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91439" marR="91439" marT="45710" marB="45710"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Mar 14</a:t>
                      </a:r>
                    </a:p>
                  </a:txBody>
                  <a:tcPr marL="91439" marR="91439" marT="45710" marB="45710"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Jun 14</a:t>
                      </a:r>
                    </a:p>
                  </a:txBody>
                  <a:tcPr marL="91439" marR="91439" marT="45710" marB="45710"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Sept. 14</a:t>
                      </a:r>
                    </a:p>
                  </a:txBody>
                  <a:tcPr marL="91439" marR="91439" marT="45710" marB="45710"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Y-O-Y </a:t>
                      </a:r>
                    </a:p>
                    <a:p>
                      <a:pPr algn="ctr"/>
                      <a:r>
                        <a:rPr lang="en-US" sz="15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Growth</a:t>
                      </a:r>
                      <a:r>
                        <a:rPr lang="en-US" sz="1500" b="1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% </a:t>
                      </a:r>
                    </a:p>
                    <a:p>
                      <a:pPr algn="ctr"/>
                      <a:r>
                        <a:rPr lang="en-US" sz="1500" b="1" baseline="0" dirty="0" smtClean="0">
                          <a:solidFill>
                            <a:schemeClr val="bg1"/>
                          </a:solidFill>
                          <a:latin typeface="+mj-lt"/>
                        </a:rPr>
                        <a:t> </a:t>
                      </a:r>
                    </a:p>
                  </a:txBody>
                  <a:tcPr marL="9525" marR="9525" marT="9525" marB="0" anchor="ctr">
                    <a:solidFill>
                      <a:srgbClr val="007DC5"/>
                    </a:solidFill>
                  </a:tcPr>
                </a:tc>
              </a:tr>
              <a:tr h="608941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500" u="none" strike="noStrike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Commission, Exchange &amp; Brokerage </a:t>
                      </a:r>
                      <a:endParaRPr lang="en-US" sz="1500" u="none" strike="noStrike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351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Calibri" pitchFamily="34" charset="0"/>
                        </a:rPr>
                        <a:t>408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IN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Calibri" pitchFamily="34" charset="0"/>
                        </a:rPr>
                        <a:t>427</a:t>
                      </a:r>
                      <a:endParaRPr lang="en-IN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IN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Calibri" pitchFamily="34" charset="0"/>
                        </a:rPr>
                        <a:t>397</a:t>
                      </a:r>
                      <a:endParaRPr lang="en-IN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13.11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08941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500" u="none" strike="noStrike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Profit from Sale of Investments </a:t>
                      </a:r>
                      <a:endParaRPr lang="en-US" sz="1500" u="none" strike="noStrike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61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Calibri" pitchFamily="34" charset="0"/>
                        </a:rPr>
                        <a:t>83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IN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Calibri" pitchFamily="34" charset="0"/>
                        </a:rPr>
                        <a:t>243</a:t>
                      </a:r>
                      <a:endParaRPr lang="en-IN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IN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Calibri" pitchFamily="34" charset="0"/>
                        </a:rPr>
                        <a:t>153</a:t>
                      </a:r>
                      <a:endParaRPr lang="en-IN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150.82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08941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500" u="none" strike="noStrike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Profit from Exchange Transactions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215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Calibri" pitchFamily="34" charset="0"/>
                        </a:rPr>
                        <a:t>83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IN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Calibri" pitchFamily="34" charset="0"/>
                        </a:rPr>
                        <a:t>162</a:t>
                      </a:r>
                      <a:endParaRPr lang="en-IN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IN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Calibri" pitchFamily="34" charset="0"/>
                        </a:rPr>
                        <a:t>196</a:t>
                      </a:r>
                      <a:endParaRPr lang="en-IN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-8.84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30329"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Recovery In W/o accounts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271" marR="9271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346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Calibri" pitchFamily="34" charset="0"/>
                        </a:rPr>
                        <a:t>168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IN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Calibri" pitchFamily="34" charset="0"/>
                        </a:rPr>
                        <a:t>46</a:t>
                      </a:r>
                      <a:endParaRPr lang="en-IN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IN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Calibri" pitchFamily="34" charset="0"/>
                        </a:rPr>
                        <a:t>104</a:t>
                      </a:r>
                      <a:endParaRPr lang="en-IN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-69.94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4677"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 Non Interest Income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271" marR="9271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127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Calibri" pitchFamily="34" charset="0"/>
                        </a:rPr>
                        <a:t>172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IN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Calibri" pitchFamily="34" charset="0"/>
                        </a:rPr>
                        <a:t>146</a:t>
                      </a:r>
                      <a:endParaRPr lang="en-IN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IN" sz="15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Calibri" pitchFamily="34" charset="0"/>
                        </a:rPr>
                        <a:t>156</a:t>
                      </a:r>
                      <a:endParaRPr lang="en-IN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22.83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4677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u="none" strike="noStrike" dirty="0" smtClean="0">
                          <a:latin typeface="+mj-lt"/>
                        </a:rPr>
                        <a:t>Total</a:t>
                      </a:r>
                      <a:r>
                        <a:rPr lang="en-US" sz="1500" b="1" u="none" strike="noStrike" baseline="0" dirty="0" smtClean="0">
                          <a:latin typeface="+mj-lt"/>
                        </a:rPr>
                        <a:t> Non </a:t>
                      </a:r>
                      <a:r>
                        <a:rPr lang="en-US" sz="1500" b="1" u="none" strike="noStrike" dirty="0" smtClean="0">
                          <a:latin typeface="+mj-lt"/>
                        </a:rPr>
                        <a:t>Interest</a:t>
                      </a:r>
                      <a:r>
                        <a:rPr lang="en-US" sz="1500" b="1" u="none" strike="noStrike" baseline="0" dirty="0" smtClean="0">
                          <a:latin typeface="+mj-lt"/>
                        </a:rPr>
                        <a:t> Income</a:t>
                      </a:r>
                      <a:endParaRPr lang="en-US" sz="1500" b="1" i="0" u="none" strike="noStrike" baseline="0" dirty="0" smtClean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1,100</a:t>
                      </a:r>
                      <a:endParaRPr lang="en-US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5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Calibri" pitchFamily="34" charset="0"/>
                        </a:rPr>
                        <a:t>914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IN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Calibri" pitchFamily="34" charset="0"/>
                        </a:rPr>
                        <a:t>1,024</a:t>
                      </a:r>
                      <a:endParaRPr lang="en-IN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IN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Calibri" pitchFamily="34" charset="0"/>
                        </a:rPr>
                        <a:t>1,006</a:t>
                      </a:r>
                      <a:endParaRPr lang="en-IN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-8.55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57200" y="6321623"/>
            <a:ext cx="8153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</a:rPr>
              <a:t>TRANSACTION &amp; MERCHANT BANKING WILL PROVIDE TRACTION TO NON-INTEREST INCOME</a:t>
            </a:r>
            <a:endParaRPr lang="en-US" sz="1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2783482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827542"/>
              </p:ext>
            </p:extLst>
          </p:nvPr>
        </p:nvGraphicFramePr>
        <p:xfrm>
          <a:off x="914400" y="1648599"/>
          <a:ext cx="7315198" cy="38654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3027"/>
                <a:gridCol w="942935"/>
                <a:gridCol w="994299"/>
                <a:gridCol w="1065320"/>
                <a:gridCol w="1065320"/>
                <a:gridCol w="994297"/>
              </a:tblGrid>
              <a:tr h="750288">
                <a:tc>
                  <a:txBody>
                    <a:bodyPr/>
                    <a:lstStyle/>
                    <a:p>
                      <a:pPr algn="l"/>
                      <a:r>
                        <a:rPr lang="en-US" sz="1500" b="1" dirty="0" smtClean="0">
                          <a:solidFill>
                            <a:schemeClr val="bg1"/>
                          </a:solidFill>
                        </a:rPr>
                        <a:t>Income</a:t>
                      </a:r>
                      <a:endParaRPr lang="en-US" sz="15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91439" marR="91439" marT="45710" marB="45710"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b="1" dirty="0" smtClean="0">
                          <a:solidFill>
                            <a:schemeClr val="bg1"/>
                          </a:solidFill>
                        </a:rPr>
                        <a:t>Sept. 13</a:t>
                      </a:r>
                      <a:endParaRPr lang="en-US" sz="15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91439" marR="91439" marT="45710" marB="45710"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bg1"/>
                          </a:solidFill>
                        </a:rPr>
                        <a:t>Mar. 14</a:t>
                      </a:r>
                    </a:p>
                  </a:txBody>
                  <a:tcPr marL="91439" marR="91439" marT="45710" marB="45710"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bg1"/>
                          </a:solidFill>
                        </a:rPr>
                        <a:t>Jun 14</a:t>
                      </a:r>
                      <a:endParaRPr lang="en-US" sz="1500" b="1" dirty="0">
                        <a:solidFill>
                          <a:schemeClr val="bg1"/>
                        </a:solidFill>
                      </a:endParaRPr>
                    </a:p>
                  </a:txBody>
                  <a:tcPr marL="91439" marR="91439" marT="45710" marB="45710"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bg1"/>
                          </a:solidFill>
                        </a:rPr>
                        <a:t>Sept. 14</a:t>
                      </a:r>
                      <a:endParaRPr lang="en-US" sz="1500" b="1" dirty="0">
                        <a:solidFill>
                          <a:schemeClr val="bg1"/>
                        </a:solidFill>
                      </a:endParaRPr>
                    </a:p>
                  </a:txBody>
                  <a:tcPr marL="91439" marR="91439" marT="45710" marB="45710"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Y-O-Y </a:t>
                      </a:r>
                    </a:p>
                    <a:p>
                      <a:pPr algn="ctr"/>
                      <a:r>
                        <a:rPr lang="en-US" sz="15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Growth</a:t>
                      </a:r>
                      <a:r>
                        <a:rPr lang="en-US" sz="1500" b="1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% </a:t>
                      </a:r>
                    </a:p>
                  </a:txBody>
                  <a:tcPr marL="91439" marR="91439" marT="45710" marB="45710" anchor="ctr">
                    <a:solidFill>
                      <a:srgbClr val="007DC5"/>
                    </a:solidFill>
                  </a:tcPr>
                </a:tc>
              </a:tr>
              <a:tr h="469954"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500" b="1" dirty="0" smtClean="0"/>
                        <a:t>1. Total Income</a:t>
                      </a:r>
                      <a:endParaRPr lang="en-US" sz="1500" b="1" dirty="0">
                        <a:latin typeface="+mn-lt"/>
                      </a:endParaRPr>
                    </a:p>
                  </a:txBody>
                  <a:tcPr marL="91439" marR="91439" marT="45710" marB="4571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2880" algn="r" fontAlgn="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10,340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2880" algn="r" defTabSz="914400" rtl="0" eaLnBrk="1" fontAlgn="t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11,274</a:t>
                      </a:r>
                      <a:endParaRPr lang="en-US" sz="1500" b="1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2880" algn="r" defTabSz="914400" rtl="0" eaLnBrk="1" fontAlgn="t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11,329</a:t>
                      </a:r>
                      <a:endParaRPr lang="en-US" sz="1500" b="1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2880" algn="r" defTabSz="914400" rtl="0" eaLnBrk="1" fontAlgn="t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12,099</a:t>
                      </a:r>
                      <a:endParaRPr lang="en-US" sz="1500" b="1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17.01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415258"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500" dirty="0" smtClean="0"/>
                        <a:t>    a. Interest</a:t>
                      </a:r>
                      <a:r>
                        <a:rPr lang="en-US" sz="1500" baseline="0" dirty="0" smtClean="0"/>
                        <a:t> Income</a:t>
                      </a:r>
                      <a:endParaRPr lang="en-US" sz="1500" dirty="0">
                        <a:latin typeface="+mn-lt"/>
                      </a:endParaRPr>
                    </a:p>
                  </a:txBody>
                  <a:tcPr marL="91439" marR="91439" marT="45710" marB="4571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2880" algn="r" fontAlgn="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9,240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2880" algn="r" defTabSz="914400" rtl="0" eaLnBrk="1" fontAlgn="t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10,360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2880" algn="r" defTabSz="914400" rtl="0" eaLnBrk="1" fontAlgn="t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10,304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2880" algn="r" defTabSz="914400" rtl="0" eaLnBrk="1" fontAlgn="t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11,093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20.05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15258"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500" dirty="0" smtClean="0"/>
                        <a:t>    b. Non Interest </a:t>
                      </a:r>
                      <a:r>
                        <a:rPr lang="en-US" sz="1500" baseline="0" dirty="0" smtClean="0"/>
                        <a:t>Income</a:t>
                      </a:r>
                      <a:endParaRPr lang="en-US" sz="1500" b="0" dirty="0">
                        <a:latin typeface="+mn-lt"/>
                      </a:endParaRPr>
                    </a:p>
                  </a:txBody>
                  <a:tcPr marL="91439" marR="91439" marT="45710" marB="4571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2880" algn="r" fontAlgn="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1,100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2880" algn="r" defTabSz="914400" rtl="0" eaLnBrk="1" fontAlgn="t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500" b="0" i="0" u="none" strike="noStrike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914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2880" algn="r" defTabSz="914400" rtl="0" eaLnBrk="1" fontAlgn="t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1,024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2880" algn="r" defTabSz="914400" rtl="0" eaLnBrk="1" fontAlgn="t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1,006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-8.55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41359"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500" b="1" dirty="0" smtClean="0"/>
                        <a:t>2. Total</a:t>
                      </a:r>
                      <a:r>
                        <a:rPr lang="en-US" sz="1500" b="1" baseline="0" dirty="0" smtClean="0"/>
                        <a:t> Expenditure</a:t>
                      </a:r>
                      <a:endParaRPr lang="en-US" sz="1500" b="1" dirty="0">
                        <a:latin typeface="+mn-lt"/>
                      </a:endParaRPr>
                    </a:p>
                  </a:txBody>
                  <a:tcPr marL="91439" marR="91439" marT="45710" marB="4571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2880" algn="r" fontAlgn="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8,237</a:t>
                      </a:r>
                    </a:p>
                  </a:txBody>
                  <a:tcPr marL="9525" marR="9525" marT="952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2880" algn="r" defTabSz="914400" rtl="0" eaLnBrk="1" fontAlgn="t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9,278</a:t>
                      </a:r>
                      <a:endParaRPr lang="en-US" sz="1500" b="1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2880" algn="r" defTabSz="914400" rtl="0" eaLnBrk="1" fontAlgn="t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9,269</a:t>
                      </a:r>
                      <a:endParaRPr lang="en-US" sz="1500" b="1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2880" algn="r" defTabSz="914400" rtl="0" eaLnBrk="1" fontAlgn="t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9,963</a:t>
                      </a:r>
                      <a:endParaRPr lang="en-US" sz="1500" b="1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21.01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429163"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500" dirty="0" smtClean="0"/>
                        <a:t>     a. Interest expended</a:t>
                      </a:r>
                      <a:endParaRPr lang="en-US" sz="1500" dirty="0">
                        <a:latin typeface="+mn-lt"/>
                      </a:endParaRPr>
                    </a:p>
                  </a:txBody>
                  <a:tcPr marL="91439" marR="91439" marT="45710" marB="4571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2880" algn="r" fontAlgn="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6,713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2880" algn="r" defTabSz="914400" rtl="0" eaLnBrk="1" fontAlgn="t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7,313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2880" algn="r" defTabSz="914400" rtl="0" eaLnBrk="1" fontAlgn="t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7,618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2880" algn="r" defTabSz="914400" rtl="0" eaLnBrk="1" fontAlgn="t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8,062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20.10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14995"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500" dirty="0" smtClean="0"/>
                        <a:t>     b. Operating</a:t>
                      </a:r>
                      <a:r>
                        <a:rPr lang="en-US" sz="1500" baseline="0" dirty="0" smtClean="0"/>
                        <a:t> Expenses</a:t>
                      </a:r>
                      <a:endParaRPr lang="en-US" sz="1500" dirty="0">
                        <a:latin typeface="+mn-lt"/>
                      </a:endParaRPr>
                    </a:p>
                  </a:txBody>
                  <a:tcPr marL="91439" marR="91439" marT="45710" marB="4571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2880" algn="r" fontAlgn="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1,524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2880" algn="r" defTabSz="914400" rtl="0" eaLnBrk="1" fontAlgn="t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1,965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2880" algn="r" defTabSz="914400" rtl="0" eaLnBrk="1" fontAlgn="t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1,651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2880" algn="r" defTabSz="914400" rtl="0" eaLnBrk="1" fontAlgn="t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500" b="0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1,901</a:t>
                      </a:r>
                      <a:endParaRPr lang="en-US" sz="1500" b="0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25.07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29163"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500" b="1" dirty="0" smtClean="0"/>
                        <a:t>3. Operating Profit</a:t>
                      </a:r>
                      <a:endParaRPr lang="en-US" sz="1500" b="1" dirty="0">
                        <a:latin typeface="+mn-lt"/>
                      </a:endParaRPr>
                    </a:p>
                  </a:txBody>
                  <a:tcPr marL="91439" marR="91439" marT="45710" marB="4571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2880" algn="r" fontAlgn="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2,103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2880" algn="r" defTabSz="914400" rtl="0" eaLnBrk="1" fontAlgn="t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1,996</a:t>
                      </a:r>
                      <a:endParaRPr lang="en-US" sz="1500" b="1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2880" algn="r" defTabSz="914400" rtl="0" eaLnBrk="1" fontAlgn="t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2,060</a:t>
                      </a:r>
                      <a:endParaRPr lang="en-US" sz="1500" b="1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2880" algn="r" defTabSz="914400" rtl="0" eaLnBrk="1" fontAlgn="t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2,136</a:t>
                      </a:r>
                      <a:endParaRPr lang="en-US" sz="1500" b="1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1.33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1292" name="TextBox 6"/>
          <p:cNvSpPr txBox="1">
            <a:spLocks noChangeArrowheads="1"/>
          </p:cNvSpPr>
          <p:nvPr/>
        </p:nvSpPr>
        <p:spPr bwMode="auto">
          <a:xfrm>
            <a:off x="6781801" y="1371600"/>
            <a:ext cx="121919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r>
              <a:rPr lang="en-US" sz="1200" dirty="0" smtClean="0">
                <a:latin typeface="Calibri" pitchFamily="34" charset="0"/>
              </a:rPr>
              <a:t>(</a:t>
            </a:r>
            <a:r>
              <a:rPr lang="en-US" sz="1200" dirty="0" smtClean="0">
                <a:solidFill>
                  <a:prstClr val="black"/>
                </a:solidFill>
                <a:latin typeface="Rupee Foradian" pitchFamily="34" charset="0"/>
              </a:rPr>
              <a:t>`.</a:t>
            </a:r>
            <a:r>
              <a:rPr lang="en-US" sz="1200" dirty="0" smtClean="0">
                <a:latin typeface="Calibri" pitchFamily="34" charset="0"/>
              </a:rPr>
              <a:t> in </a:t>
            </a:r>
            <a:r>
              <a:rPr lang="en-US" sz="1200" dirty="0" err="1" smtClean="0">
                <a:latin typeface="Calibri" pitchFamily="34" charset="0"/>
              </a:rPr>
              <a:t>Crores</a:t>
            </a:r>
            <a:r>
              <a:rPr lang="en-US" sz="1200" dirty="0" smtClean="0">
                <a:latin typeface="Calibri" pitchFamily="34" charset="0"/>
              </a:rPr>
              <a:t>)</a:t>
            </a:r>
            <a:endParaRPr lang="en-US" sz="1200" dirty="0">
              <a:latin typeface="Calibri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52400" y="381000"/>
            <a:ext cx="6172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 smtClean="0">
                <a:solidFill>
                  <a:schemeClr val="bg1"/>
                </a:solidFill>
                <a:latin typeface="Georgia" pitchFamily="18" charset="0"/>
              </a:rPr>
              <a:t>Profitability </a:t>
            </a:r>
            <a:r>
              <a:rPr lang="en-IN" sz="2000" dirty="0">
                <a:solidFill>
                  <a:prstClr val="white"/>
                </a:solidFill>
                <a:latin typeface="Georgia" pitchFamily="18" charset="0"/>
              </a:rPr>
              <a:t>(Quarter ended)</a:t>
            </a:r>
          </a:p>
          <a:p>
            <a:endParaRPr lang="en-IN" sz="2400" dirty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6934200" y="6301760"/>
            <a:ext cx="2133600" cy="365125"/>
          </a:xfrm>
        </p:spPr>
        <p:txBody>
          <a:bodyPr/>
          <a:lstStyle/>
          <a:p>
            <a:pPr>
              <a:defRPr/>
            </a:pPr>
            <a:fld id="{6C93CF00-B228-4955-8010-5B9D95B15A70}" type="slidenum">
              <a:rPr lang="en-US" smtClean="0">
                <a:solidFill>
                  <a:schemeClr val="tx1"/>
                </a:solidFill>
              </a:rPr>
              <a:pPr>
                <a:defRPr/>
              </a:pPr>
              <a:t>22</a:t>
            </a:fld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7986087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4633987"/>
              </p:ext>
            </p:extLst>
          </p:nvPr>
        </p:nvGraphicFramePr>
        <p:xfrm>
          <a:off x="838199" y="1295399"/>
          <a:ext cx="7315201" cy="49120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3027"/>
                <a:gridCol w="942934"/>
                <a:gridCol w="994300"/>
                <a:gridCol w="1065321"/>
                <a:gridCol w="1065321"/>
                <a:gridCol w="994298"/>
              </a:tblGrid>
              <a:tr h="1078758">
                <a:tc>
                  <a:txBody>
                    <a:bodyPr/>
                    <a:lstStyle/>
                    <a:p>
                      <a:r>
                        <a:rPr lang="en-US" sz="1500" b="1" dirty="0" smtClean="0">
                          <a:latin typeface="+mj-lt"/>
                        </a:rPr>
                        <a:t>Income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91439" marR="91439" marT="45710" marB="45710"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Sept. 13</a:t>
                      </a:r>
                      <a:endParaRPr lang="en-US" sz="15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91439" marR="91439" marT="45710" marB="45710"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Mar 14</a:t>
                      </a:r>
                    </a:p>
                  </a:txBody>
                  <a:tcPr marL="91439" marR="91439" marT="45710" marB="45710"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Jun 14</a:t>
                      </a:r>
                      <a:endParaRPr lang="en-US" sz="15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91439" marR="91439" marT="45710" marB="45710"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Sept. 14</a:t>
                      </a:r>
                      <a:endParaRPr lang="en-US" sz="15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91439" marR="91439" marT="45710" marB="45710"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Y-O-Y </a:t>
                      </a:r>
                    </a:p>
                    <a:p>
                      <a:pPr algn="ctr"/>
                      <a:r>
                        <a:rPr lang="en-US" sz="15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Growth</a:t>
                      </a:r>
                      <a:r>
                        <a:rPr lang="en-US" sz="1500" b="1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% </a:t>
                      </a:r>
                    </a:p>
                    <a:p>
                      <a:pPr algn="ctr"/>
                      <a:endParaRPr lang="en-US" sz="1500" b="1" dirty="0" smtClean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91439" marR="91439" marT="45710" marB="45710" anchor="ctr">
                    <a:solidFill>
                      <a:srgbClr val="007DC5"/>
                    </a:solidFill>
                  </a:tcPr>
                </a:tc>
              </a:tr>
              <a:tr h="38776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500" b="1" dirty="0" smtClean="0">
                          <a:latin typeface="+mj-lt"/>
                        </a:rPr>
                        <a:t>Operating Profit</a:t>
                      </a:r>
                      <a:endParaRPr lang="en-US" sz="1500" b="1" dirty="0">
                        <a:latin typeface="+mj-lt"/>
                      </a:endParaRPr>
                    </a:p>
                  </a:txBody>
                  <a:tcPr marL="91439" marR="91439" marT="45705" marB="45705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ctr"/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2,103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5" marT="952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b="1" dirty="0" smtClean="0">
                          <a:latin typeface="+mj-lt"/>
                        </a:rPr>
                        <a:t>1,996</a:t>
                      </a:r>
                      <a:endParaRPr lang="en-US" sz="1500" b="1" dirty="0">
                        <a:latin typeface="+mj-lt"/>
                      </a:endParaRPr>
                    </a:p>
                  </a:txBody>
                  <a:tcPr marL="9525" marR="9525" marT="952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2880" algn="r" defTabSz="914400" rtl="0" eaLnBrk="1" fontAlgn="t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2,060</a:t>
                      </a:r>
                      <a:endParaRPr lang="en-US" sz="1500" b="1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2880" algn="r" defTabSz="914400" rtl="0" eaLnBrk="1" fontAlgn="t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2,136</a:t>
                      </a:r>
                      <a:endParaRPr lang="en-US" sz="1500" b="1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1.57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8776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500" b="1" dirty="0" smtClean="0">
                          <a:latin typeface="+mj-lt"/>
                        </a:rPr>
                        <a:t>Provisions</a:t>
                      </a:r>
                      <a:endParaRPr lang="en-US" sz="1500" b="1" dirty="0">
                        <a:latin typeface="+mj-lt"/>
                      </a:endParaRPr>
                    </a:p>
                  </a:txBody>
                  <a:tcPr marL="91439" marR="91439" marT="45705" marB="4570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ctr"/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9525" marT="952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500" dirty="0">
                        <a:latin typeface="+mj-lt"/>
                      </a:endParaRPr>
                    </a:p>
                  </a:txBody>
                  <a:tcPr marL="9525" marR="9525" marT="95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500" b="0" dirty="0">
                        <a:latin typeface="+mj-lt"/>
                      </a:endParaRPr>
                    </a:p>
                  </a:txBody>
                  <a:tcPr marL="9525" marR="9525" marT="95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500" b="0" dirty="0">
                        <a:latin typeface="+mj-lt"/>
                      </a:endParaRPr>
                    </a:p>
                  </a:txBody>
                  <a:tcPr marL="9525" marR="9525" marT="95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8776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500" dirty="0" smtClean="0">
                          <a:latin typeface="+mj-lt"/>
                        </a:rPr>
                        <a:t>Prov.</a:t>
                      </a:r>
                      <a:r>
                        <a:rPr lang="en-US" sz="1500" baseline="0" dirty="0" smtClean="0">
                          <a:latin typeface="+mj-lt"/>
                        </a:rPr>
                        <a:t> for Taxation</a:t>
                      </a:r>
                      <a:endParaRPr lang="en-US" sz="1500" b="0" dirty="0">
                        <a:latin typeface="+mj-lt"/>
                      </a:endParaRPr>
                    </a:p>
                  </a:txBody>
                  <a:tcPr marL="91439" marR="91439" marT="45705" marB="4570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ctr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cs typeface="Arial" pitchFamily="34" charset="0"/>
                        </a:rPr>
                        <a:t>248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9525" marT="952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b="0" dirty="0" smtClean="0">
                          <a:latin typeface="+mj-lt"/>
                        </a:rPr>
                        <a:t>-109</a:t>
                      </a:r>
                      <a:endParaRPr lang="en-US" sz="1500" b="0" dirty="0">
                        <a:latin typeface="+mj-lt"/>
                      </a:endParaRPr>
                    </a:p>
                  </a:txBody>
                  <a:tcPr marL="9525" marR="9525" marT="95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b="0" dirty="0" smtClean="0">
                          <a:latin typeface="+mj-lt"/>
                        </a:rPr>
                        <a:t>363</a:t>
                      </a:r>
                      <a:endParaRPr lang="en-US" sz="1500" b="0" dirty="0">
                        <a:latin typeface="+mj-lt"/>
                      </a:endParaRPr>
                    </a:p>
                  </a:txBody>
                  <a:tcPr marL="9525" marR="9525" marT="95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b="0" dirty="0" smtClean="0">
                          <a:latin typeface="+mj-lt"/>
                        </a:rPr>
                        <a:t>386</a:t>
                      </a:r>
                      <a:endParaRPr lang="en-US" sz="1500" b="0" dirty="0">
                        <a:latin typeface="+mj-lt"/>
                      </a:endParaRPr>
                    </a:p>
                  </a:txBody>
                  <a:tcPr marL="9525" marR="9525" marT="95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  <a:cs typeface="Arial" pitchFamily="34" charset="0"/>
                        </a:rPr>
                        <a:t>55.65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8776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500" dirty="0" smtClean="0">
                          <a:latin typeface="+mj-lt"/>
                        </a:rPr>
                        <a:t>Prov. For B&amp;D</a:t>
                      </a:r>
                      <a:endParaRPr lang="en-US" sz="1500" b="0" dirty="0">
                        <a:latin typeface="+mj-lt"/>
                      </a:endParaRPr>
                    </a:p>
                  </a:txBody>
                  <a:tcPr marL="91439" marR="91439" marT="45705" marB="4570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ctr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cs typeface="Arial" pitchFamily="34" charset="0"/>
                        </a:rPr>
                        <a:t>1,035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9525" marT="952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b="0" dirty="0" smtClean="0">
                          <a:latin typeface="+mj-lt"/>
                        </a:rPr>
                        <a:t>1,135</a:t>
                      </a:r>
                      <a:endParaRPr lang="en-US" sz="1500" b="0" dirty="0">
                        <a:latin typeface="+mj-lt"/>
                      </a:endParaRPr>
                    </a:p>
                  </a:txBody>
                  <a:tcPr marL="9525" marR="9525" marT="95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b="0" dirty="0" smtClean="0">
                          <a:latin typeface="+mj-lt"/>
                        </a:rPr>
                        <a:t>857</a:t>
                      </a:r>
                      <a:endParaRPr lang="en-US" sz="1500" b="0" dirty="0">
                        <a:latin typeface="+mj-lt"/>
                      </a:endParaRPr>
                    </a:p>
                  </a:txBody>
                  <a:tcPr marL="9525" marR="9525" marT="95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b="0" dirty="0" smtClean="0">
                          <a:latin typeface="+mj-lt"/>
                        </a:rPr>
                        <a:t>792</a:t>
                      </a:r>
                      <a:endParaRPr lang="en-US" sz="1500" b="0" dirty="0">
                        <a:latin typeface="+mj-lt"/>
                      </a:endParaRPr>
                    </a:p>
                  </a:txBody>
                  <a:tcPr marL="9525" marR="9525" marT="95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  <a:cs typeface="Arial" pitchFamily="34" charset="0"/>
                        </a:rPr>
                        <a:t>-23.48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8776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500" dirty="0" smtClean="0">
                          <a:latin typeface="+mj-lt"/>
                        </a:rPr>
                        <a:t>Prov.</a:t>
                      </a:r>
                      <a:r>
                        <a:rPr lang="en-US" sz="1500" baseline="0" dirty="0" smtClean="0">
                          <a:latin typeface="+mj-lt"/>
                        </a:rPr>
                        <a:t> For Standard Assets</a:t>
                      </a:r>
                      <a:endParaRPr lang="en-US" sz="1500" b="0" dirty="0">
                        <a:latin typeface="+mj-lt"/>
                      </a:endParaRPr>
                    </a:p>
                  </a:txBody>
                  <a:tcPr marL="91439" marR="91439" marT="45705" marB="4570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ctr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cs typeface="Arial" pitchFamily="34" charset="0"/>
                        </a:rPr>
                        <a:t>158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9525" marT="952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b="0" dirty="0" smtClean="0">
                          <a:latin typeface="+mj-lt"/>
                        </a:rPr>
                        <a:t>63</a:t>
                      </a:r>
                      <a:endParaRPr lang="en-US" sz="1500" b="0" dirty="0">
                        <a:latin typeface="+mj-lt"/>
                      </a:endParaRPr>
                    </a:p>
                  </a:txBody>
                  <a:tcPr marL="9525" marR="9525" marT="95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b="0" dirty="0" smtClean="0">
                          <a:latin typeface="+mj-lt"/>
                        </a:rPr>
                        <a:t>65</a:t>
                      </a:r>
                      <a:endParaRPr lang="en-US" sz="1500" b="0" dirty="0">
                        <a:latin typeface="+mj-lt"/>
                      </a:endParaRPr>
                    </a:p>
                  </a:txBody>
                  <a:tcPr marL="9525" marR="9525" marT="95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b="0" dirty="0" smtClean="0">
                          <a:latin typeface="+mj-lt"/>
                        </a:rPr>
                        <a:t>88</a:t>
                      </a:r>
                      <a:endParaRPr lang="en-US" sz="1500" b="0" dirty="0">
                        <a:latin typeface="+mj-lt"/>
                      </a:endParaRPr>
                    </a:p>
                  </a:txBody>
                  <a:tcPr marL="9525" marR="9525" marT="95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  <a:cs typeface="Arial" pitchFamily="34" charset="0"/>
                        </a:rPr>
                        <a:t>-44.30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6475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500" dirty="0" smtClean="0">
                          <a:latin typeface="+mj-lt"/>
                        </a:rPr>
                        <a:t>Prov. For Depreciation on Investment</a:t>
                      </a:r>
                      <a:endParaRPr lang="en-US" sz="1500" b="0" dirty="0">
                        <a:latin typeface="+mj-lt"/>
                      </a:endParaRPr>
                    </a:p>
                  </a:txBody>
                  <a:tcPr marL="91439" marR="91439" marT="45705" marB="4570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ctr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cs typeface="Arial" pitchFamily="34" charset="0"/>
                        </a:rPr>
                        <a:t>-45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9525" marT="952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b="0" dirty="0" smtClean="0">
                          <a:latin typeface="+mj-lt"/>
                        </a:rPr>
                        <a:t>163</a:t>
                      </a:r>
                      <a:endParaRPr lang="en-US" sz="1500" b="0" dirty="0">
                        <a:latin typeface="+mj-lt"/>
                      </a:endParaRPr>
                    </a:p>
                  </a:txBody>
                  <a:tcPr marL="9525" marR="9525" marT="95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b="0" dirty="0" smtClean="0">
                          <a:latin typeface="+mj-lt"/>
                        </a:rPr>
                        <a:t>-93</a:t>
                      </a:r>
                      <a:endParaRPr lang="en-US" sz="1500" b="0" dirty="0">
                        <a:latin typeface="+mj-lt"/>
                      </a:endParaRPr>
                    </a:p>
                  </a:txBody>
                  <a:tcPr marL="9525" marR="9525" marT="95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b="0" dirty="0" smtClean="0">
                          <a:latin typeface="+mj-lt"/>
                        </a:rPr>
                        <a:t>40</a:t>
                      </a:r>
                      <a:endParaRPr lang="en-US" sz="1500" b="0" dirty="0">
                        <a:latin typeface="+mj-lt"/>
                      </a:endParaRPr>
                    </a:p>
                  </a:txBody>
                  <a:tcPr marL="9525" marR="9525" marT="95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  <a:cs typeface="Arial" pitchFamily="34" charset="0"/>
                        </a:rPr>
                        <a:t>-188.89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5421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500" dirty="0" smtClean="0">
                          <a:latin typeface="+mj-lt"/>
                        </a:rPr>
                        <a:t>NPV </a:t>
                      </a:r>
                      <a:r>
                        <a:rPr lang="en-US" sz="1500" baseline="0" dirty="0" smtClean="0">
                          <a:latin typeface="+mj-lt"/>
                        </a:rPr>
                        <a:t> Prov./ </a:t>
                      </a:r>
                      <a:r>
                        <a:rPr lang="en-US" sz="1500" dirty="0" smtClean="0">
                          <a:latin typeface="+mj-lt"/>
                        </a:rPr>
                        <a:t>Other Prov.</a:t>
                      </a:r>
                      <a:endParaRPr lang="en-US" sz="1500" b="0" dirty="0">
                        <a:latin typeface="+mj-lt"/>
                      </a:endParaRPr>
                    </a:p>
                  </a:txBody>
                  <a:tcPr marL="91439" marR="91439" marT="45705" marB="4570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ctr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85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T="952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b="0" dirty="0" smtClean="0">
                          <a:latin typeface="+mj-lt"/>
                        </a:rPr>
                        <a:t>187</a:t>
                      </a:r>
                      <a:endParaRPr lang="en-US" sz="1500" b="0" dirty="0">
                        <a:latin typeface="+mj-lt"/>
                      </a:endParaRPr>
                    </a:p>
                  </a:txBody>
                  <a:tcPr marL="9525" marR="9525" marT="95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b="0" dirty="0" smtClean="0">
                          <a:latin typeface="+mj-lt"/>
                        </a:rPr>
                        <a:t>63</a:t>
                      </a:r>
                      <a:endParaRPr lang="en-US" sz="1500" b="0" dirty="0">
                        <a:latin typeface="+mj-lt"/>
                      </a:endParaRPr>
                    </a:p>
                  </a:txBody>
                  <a:tcPr marL="9525" marR="9525" marT="95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b="0" dirty="0" smtClean="0">
                          <a:latin typeface="+mj-lt"/>
                        </a:rPr>
                        <a:t>44</a:t>
                      </a:r>
                      <a:endParaRPr lang="en-US" sz="1500" b="0" dirty="0">
                        <a:latin typeface="+mj-lt"/>
                      </a:endParaRPr>
                    </a:p>
                  </a:txBody>
                  <a:tcPr marL="9525" marR="9525" marT="952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  <a:cs typeface="Arial" pitchFamily="34" charset="0"/>
                        </a:rPr>
                        <a:t>-48.24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8776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500" b="1" dirty="0" smtClean="0">
                          <a:latin typeface="+mj-lt"/>
                        </a:rPr>
                        <a:t>Total Provisions</a:t>
                      </a:r>
                      <a:endParaRPr lang="en-US" sz="1500" b="1" dirty="0">
                        <a:latin typeface="+mj-lt"/>
                      </a:endParaRPr>
                    </a:p>
                  </a:txBody>
                  <a:tcPr marL="91439" marR="91439" marT="45705" marB="45705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ctr"/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1,481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T="952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b="1" dirty="0" smtClean="0">
                          <a:latin typeface="+mj-lt"/>
                        </a:rPr>
                        <a:t>1,439</a:t>
                      </a:r>
                      <a:endParaRPr lang="en-US" sz="1500" b="1" dirty="0">
                        <a:latin typeface="+mj-lt"/>
                      </a:endParaRPr>
                    </a:p>
                  </a:txBody>
                  <a:tcPr marL="9525" marR="9525" marT="952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b="1" dirty="0" smtClean="0">
                          <a:latin typeface="+mj-lt"/>
                        </a:rPr>
                        <a:t>1,255</a:t>
                      </a:r>
                      <a:endParaRPr lang="en-US" sz="1500" b="1" dirty="0">
                        <a:latin typeface="+mj-lt"/>
                      </a:endParaRPr>
                    </a:p>
                  </a:txBody>
                  <a:tcPr marL="9525" marR="9525" marT="952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b="1" dirty="0" smtClean="0">
                          <a:latin typeface="+mj-lt"/>
                        </a:rPr>
                        <a:t>1,350</a:t>
                      </a:r>
                      <a:endParaRPr lang="en-US" sz="1500" b="1" dirty="0">
                        <a:latin typeface="+mj-lt"/>
                      </a:endParaRPr>
                    </a:p>
                  </a:txBody>
                  <a:tcPr marL="9525" marR="9525" marT="952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  <a:cs typeface="Arial" pitchFamily="34" charset="0"/>
                        </a:rPr>
                        <a:t>-8.85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8776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500" b="1" dirty="0" smtClean="0">
                          <a:latin typeface="+mj-lt"/>
                        </a:rPr>
                        <a:t>Net Profit</a:t>
                      </a:r>
                      <a:endParaRPr lang="en-US" sz="1500" b="1" dirty="0">
                        <a:latin typeface="+mj-lt"/>
                      </a:endParaRPr>
                    </a:p>
                  </a:txBody>
                  <a:tcPr marL="91439" marR="91439" marT="45705" marB="45705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ctr"/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622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T="952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b="1" dirty="0" smtClean="0">
                          <a:latin typeface="+mj-lt"/>
                        </a:rPr>
                        <a:t>558</a:t>
                      </a:r>
                      <a:endParaRPr lang="en-US" sz="1500" b="1" dirty="0">
                        <a:latin typeface="+mj-lt"/>
                      </a:endParaRPr>
                    </a:p>
                  </a:txBody>
                  <a:tcPr marL="9525" marR="9525" marT="952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2880" algn="r" defTabSz="914400" rtl="0" eaLnBrk="1" fontAlgn="t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806</a:t>
                      </a:r>
                      <a:endParaRPr lang="en-US" sz="1500" b="1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2880" algn="r" defTabSz="914400" rtl="0" eaLnBrk="1" fontAlgn="t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786</a:t>
                      </a:r>
                      <a:endParaRPr lang="en-US" sz="1500" b="1" i="0" u="none" strike="noStrike" kern="120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  <a:cs typeface="Arial" pitchFamily="34" charset="0"/>
                        </a:rPr>
                        <a:t>26.37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8458200" y="0"/>
            <a:ext cx="5626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</a:rPr>
              <a:t>M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" y="381000"/>
            <a:ext cx="6172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IN" sz="2400" dirty="0" smtClean="0">
                <a:solidFill>
                  <a:schemeClr val="bg1"/>
                </a:solidFill>
                <a:latin typeface="Georgia" pitchFamily="18" charset="0"/>
              </a:rPr>
              <a:t>Provisions </a:t>
            </a:r>
            <a:r>
              <a:rPr lang="en-IN" sz="2000" dirty="0">
                <a:solidFill>
                  <a:prstClr val="white"/>
                </a:solidFill>
                <a:latin typeface="Georgia" pitchFamily="18" charset="0"/>
              </a:rPr>
              <a:t>(Quarter ended)</a:t>
            </a:r>
          </a:p>
          <a:p>
            <a:endParaRPr lang="en-IN" sz="2400" dirty="0" smtClean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10" name="TextBox 6"/>
          <p:cNvSpPr txBox="1">
            <a:spLocks noChangeArrowheads="1"/>
          </p:cNvSpPr>
          <p:nvPr/>
        </p:nvSpPr>
        <p:spPr bwMode="auto">
          <a:xfrm>
            <a:off x="6705601" y="1066801"/>
            <a:ext cx="121919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r>
              <a:rPr lang="en-US" sz="1200" dirty="0" smtClean="0">
                <a:latin typeface="Calibri" pitchFamily="34" charset="0"/>
              </a:rPr>
              <a:t>(</a:t>
            </a:r>
            <a:r>
              <a:rPr lang="en-US" sz="1200" dirty="0" smtClean="0">
                <a:solidFill>
                  <a:prstClr val="black"/>
                </a:solidFill>
                <a:latin typeface="Rupee Foradian" pitchFamily="34" charset="0"/>
              </a:rPr>
              <a:t>`.</a:t>
            </a:r>
            <a:r>
              <a:rPr lang="en-US" sz="1200" dirty="0" smtClean="0">
                <a:latin typeface="Calibri" pitchFamily="34" charset="0"/>
              </a:rPr>
              <a:t> in </a:t>
            </a:r>
            <a:r>
              <a:rPr lang="en-US" sz="1200" dirty="0" err="1" smtClean="0">
                <a:latin typeface="Calibri" pitchFamily="34" charset="0"/>
              </a:rPr>
              <a:t>Crores</a:t>
            </a:r>
            <a:r>
              <a:rPr lang="en-US" sz="1200" dirty="0" smtClean="0">
                <a:latin typeface="Calibri" pitchFamily="34" charset="0"/>
              </a:rPr>
              <a:t>)</a:t>
            </a:r>
            <a:endParaRPr lang="en-US" sz="1200" dirty="0">
              <a:latin typeface="Calibri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6934200" y="6248400"/>
            <a:ext cx="2133600" cy="365125"/>
          </a:xfrm>
        </p:spPr>
        <p:txBody>
          <a:bodyPr/>
          <a:lstStyle/>
          <a:p>
            <a:pPr>
              <a:defRPr/>
            </a:pPr>
            <a:fld id="{6C93CF00-B228-4955-8010-5B9D95B15A70}" type="slidenum">
              <a:rPr lang="en-US" smtClean="0">
                <a:solidFill>
                  <a:schemeClr val="tx1"/>
                </a:solidFill>
              </a:rPr>
              <a:pPr>
                <a:defRPr/>
              </a:pPr>
              <a:t>23</a:t>
            </a:fld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9112784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91011298"/>
              </p:ext>
            </p:extLst>
          </p:nvPr>
        </p:nvGraphicFramePr>
        <p:xfrm>
          <a:off x="152399" y="1153643"/>
          <a:ext cx="8839201" cy="5181968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1917148"/>
                <a:gridCol w="719918"/>
                <a:gridCol w="828793"/>
                <a:gridCol w="759159"/>
                <a:gridCol w="706475"/>
                <a:gridCol w="841061"/>
                <a:gridCol w="799697"/>
                <a:gridCol w="782411"/>
                <a:gridCol w="722539"/>
                <a:gridCol w="762000"/>
              </a:tblGrid>
              <a:tr h="355181">
                <a:tc>
                  <a:txBody>
                    <a:bodyPr/>
                    <a:lstStyle/>
                    <a:p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T="45708" marB="45708">
                    <a:solidFill>
                      <a:srgbClr val="007DC5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bg1"/>
                          </a:solidFill>
                        </a:rPr>
                        <a:t>Sept. 13</a:t>
                      </a:r>
                      <a:endParaRPr lang="en-US" sz="1500" b="1" dirty="0">
                        <a:solidFill>
                          <a:schemeClr val="bg1"/>
                        </a:solidFill>
                      </a:endParaRPr>
                    </a:p>
                  </a:txBody>
                  <a:tcPr marT="45708" marB="45708">
                    <a:solidFill>
                      <a:srgbClr val="007DC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/>
                        <a:t>Mar 14 </a:t>
                      </a:r>
                      <a:endParaRPr lang="en-US" sz="15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T="45708" marB="45708">
                    <a:solidFill>
                      <a:srgbClr val="007DC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T="45708" marB="45708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T="45708" marB="45708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solidFill>
                            <a:schemeClr val="bg1"/>
                          </a:solidFill>
                        </a:rPr>
                        <a:t>Sept. 14</a:t>
                      </a:r>
                    </a:p>
                  </a:txBody>
                  <a:tcPr marT="45708" marB="45708">
                    <a:solidFill>
                      <a:srgbClr val="007DC5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T="45708" marB="45708">
                    <a:solidFill>
                      <a:srgbClr val="007DC5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T="45708" marB="45708">
                    <a:solidFill>
                      <a:srgbClr val="007DC5"/>
                    </a:solidFill>
                  </a:tcPr>
                </a:tc>
              </a:tr>
              <a:tr h="398573">
                <a:tc>
                  <a:txBody>
                    <a:bodyPr/>
                    <a:lstStyle/>
                    <a:p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T="45708" marB="45708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Indian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T="45708" marB="45708" horzOverflow="overflow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Foreign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T="45708" marB="45708" horzOverflow="overflow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Global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T="45708" marB="45708" horzOverflow="overflow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Indian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T="45708" marB="45708" horzOverflow="overflow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Foreign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T="45708" marB="45708" horzOverflow="overflow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Global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T="45708" marB="45708" horzOverflow="overflow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Indian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T="45708" marB="45708" horzOverflow="overflow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Foreign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T="45708" marB="45708" horzOverflow="overflow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Global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T="45708" marB="45708" horzOverflow="overflow">
                    <a:solidFill>
                      <a:srgbClr val="007DC5"/>
                    </a:solidFill>
                  </a:tcPr>
                </a:tc>
              </a:tr>
              <a:tr h="344092">
                <a:tc>
                  <a:txBody>
                    <a:bodyPr/>
                    <a:lstStyle/>
                    <a:p>
                      <a:r>
                        <a:rPr lang="en-US" sz="1400" b="0" dirty="0" smtClean="0"/>
                        <a:t>Cost of Deposits</a:t>
                      </a:r>
                      <a:endParaRPr lang="en-US" sz="1400" b="0" dirty="0"/>
                    </a:p>
                  </a:txBody>
                  <a:tcPr marT="45708" marB="45708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7.21</a:t>
                      </a: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0.99</a:t>
                      </a: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5.72</a:t>
                      </a: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4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7.07</a:t>
                      </a:r>
                      <a:endParaRPr lang="en-US" sz="14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T="45708" marB="45708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4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0.90</a:t>
                      </a:r>
                      <a:endParaRPr lang="en-US" sz="14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T="45708" marB="45708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4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5.51</a:t>
                      </a:r>
                      <a:endParaRPr lang="en-US" sz="14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T="45708" marB="45708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7.33</a:t>
                      </a:r>
                      <a:endParaRPr lang="en-US" sz="1400" b="0" i="0" u="none" strike="noStrike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0.80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5.75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40381">
                <a:tc>
                  <a:txBody>
                    <a:bodyPr/>
                    <a:lstStyle/>
                    <a:p>
                      <a:r>
                        <a:rPr lang="en-US" sz="1400" b="0" dirty="0" smtClean="0"/>
                        <a:t>Cost of Funds</a:t>
                      </a:r>
                      <a:endParaRPr lang="en-US" sz="1400" b="0" dirty="0"/>
                    </a:p>
                  </a:txBody>
                  <a:tcPr marT="45708" marB="45708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6.67</a:t>
                      </a: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1.80</a:t>
                      </a: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5.38</a:t>
                      </a: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4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6.68</a:t>
                      </a:r>
                      <a:endParaRPr lang="en-US" sz="14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T="45708" marB="45708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4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1.58</a:t>
                      </a:r>
                      <a:endParaRPr lang="en-US" sz="14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T="45708" marB="45708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4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5.27</a:t>
                      </a:r>
                      <a:endParaRPr lang="en-US" sz="14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T="45708" marB="45708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6.85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1.46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5.36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40381">
                <a:tc>
                  <a:txBody>
                    <a:bodyPr/>
                    <a:lstStyle/>
                    <a:p>
                      <a:r>
                        <a:rPr lang="en-US" sz="1400" b="0" dirty="0" smtClean="0"/>
                        <a:t>Yield on Advances</a:t>
                      </a:r>
                      <a:endParaRPr lang="en-US" sz="1400" b="0" dirty="0"/>
                    </a:p>
                  </a:txBody>
                  <a:tcPr marT="45708" marB="45708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11.41</a:t>
                      </a: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2.47</a:t>
                      </a: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8.53</a:t>
                      </a: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4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11.02</a:t>
                      </a:r>
                      <a:endParaRPr lang="en-US" sz="14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T="45708" marB="45708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4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2.60</a:t>
                      </a:r>
                      <a:endParaRPr lang="en-US" sz="14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T="45708" marB="45708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4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8.29</a:t>
                      </a:r>
                      <a:endParaRPr lang="en-US" sz="14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T="45708" marB="45708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11.49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2.70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8.60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40381">
                <a:tc>
                  <a:txBody>
                    <a:bodyPr/>
                    <a:lstStyle/>
                    <a:p>
                      <a:r>
                        <a:rPr lang="en-US" sz="1400" b="0" dirty="0" smtClean="0"/>
                        <a:t>Yield on Investments</a:t>
                      </a:r>
                      <a:endParaRPr lang="en-US" sz="1400" b="0" dirty="0"/>
                    </a:p>
                  </a:txBody>
                  <a:tcPr marT="45708" marB="45708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8.39</a:t>
                      </a: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3.76</a:t>
                      </a: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8.16</a:t>
                      </a: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4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8.30</a:t>
                      </a:r>
                      <a:endParaRPr lang="en-US" sz="14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T="45708" marB="45708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4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3.99</a:t>
                      </a:r>
                      <a:endParaRPr lang="en-US" sz="14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T="45708" marB="45708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4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8.09</a:t>
                      </a:r>
                      <a:endParaRPr lang="en-US" sz="14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T="45708" marB="45708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8.31</a:t>
                      </a:r>
                      <a:endParaRPr lang="en-US" sz="1400" b="0" i="0" u="none" strike="noStrike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3.80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8.10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54726">
                <a:tc>
                  <a:txBody>
                    <a:bodyPr/>
                    <a:lstStyle/>
                    <a:p>
                      <a:r>
                        <a:rPr lang="en-US" sz="1400" b="0" dirty="0" smtClean="0"/>
                        <a:t>Yield</a:t>
                      </a:r>
                      <a:r>
                        <a:rPr lang="en-US" sz="1400" b="0" baseline="0" dirty="0" smtClean="0"/>
                        <a:t> on Funds</a:t>
                      </a:r>
                      <a:endParaRPr lang="en-US" sz="1400" b="0" dirty="0"/>
                    </a:p>
                  </a:txBody>
                  <a:tcPr marT="45708" marB="45708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9.08</a:t>
                      </a: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2.78</a:t>
                      </a: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7.40</a:t>
                      </a: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4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9.28</a:t>
                      </a:r>
                      <a:endParaRPr lang="en-US" sz="14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T="45708" marB="45708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4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2.71</a:t>
                      </a:r>
                      <a:endParaRPr lang="en-US" sz="14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T="45708" marB="45708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4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7.47</a:t>
                      </a:r>
                      <a:endParaRPr lang="en-US" sz="14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T="45708" marB="45708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9.16</a:t>
                      </a:r>
                      <a:endParaRPr lang="en-US" sz="1400" b="0" i="0" u="none" strike="noStrike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2.71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7.37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89254">
                <a:tc>
                  <a:txBody>
                    <a:bodyPr/>
                    <a:lstStyle/>
                    <a:p>
                      <a:r>
                        <a:rPr lang="en-US" sz="1400" b="0" baseline="0" dirty="0" smtClean="0"/>
                        <a:t>Interest Spread</a:t>
                      </a:r>
                      <a:endParaRPr lang="en-US" sz="1400" b="0" dirty="0"/>
                    </a:p>
                  </a:txBody>
                  <a:tcPr marT="45708" marB="45708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2.40</a:t>
                      </a: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0.98</a:t>
                      </a: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2.02</a:t>
                      </a: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4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2.60</a:t>
                      </a:r>
                      <a:endParaRPr lang="en-US" sz="14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T="45708" marB="45708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4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1.13</a:t>
                      </a:r>
                      <a:endParaRPr lang="en-US" sz="14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T="45708" marB="45708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4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2.20</a:t>
                      </a:r>
                      <a:endParaRPr lang="en-US" sz="14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T="45708" marB="45708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2.31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1.25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2.01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35289">
                <a:tc>
                  <a:txBody>
                    <a:bodyPr/>
                    <a:lstStyle/>
                    <a:p>
                      <a:r>
                        <a:rPr lang="en-US" sz="1400" b="0" dirty="0" smtClean="0"/>
                        <a:t>NIM</a:t>
                      </a:r>
                      <a:endParaRPr lang="en-US" sz="1400" b="0" dirty="0"/>
                    </a:p>
                  </a:txBody>
                  <a:tcPr marT="45708" marB="45708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2.81</a:t>
                      </a: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1.02</a:t>
                      </a: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2.29</a:t>
                      </a: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4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2.74</a:t>
                      </a:r>
                      <a:endParaRPr lang="en-US" sz="14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T="45708" marB="45708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4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1.19</a:t>
                      </a:r>
                      <a:endParaRPr lang="en-US" sz="14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T="45708" marB="45708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4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2.28</a:t>
                      </a:r>
                      <a:endParaRPr lang="en-US" sz="14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T="45708" marB="45708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2.73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1.32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2.31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83241">
                <a:tc>
                  <a:txBody>
                    <a:bodyPr/>
                    <a:lstStyle/>
                    <a:p>
                      <a:r>
                        <a:rPr lang="en-US" sz="1400" b="0" dirty="0" smtClean="0"/>
                        <a:t>Cost to</a:t>
                      </a:r>
                      <a:r>
                        <a:rPr lang="en-US" sz="1400" b="0" baseline="0" dirty="0" smtClean="0"/>
                        <a:t> Income Ratio</a:t>
                      </a:r>
                      <a:endParaRPr lang="en-US" sz="1400" b="0" dirty="0"/>
                    </a:p>
                  </a:txBody>
                  <a:tcPr marT="45708" marB="45708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44.86</a:t>
                      </a: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21.61</a:t>
                      </a: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42.04</a:t>
                      </a: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4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51.96</a:t>
                      </a:r>
                      <a:endParaRPr lang="en-US" sz="14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T="45708" marB="45708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4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35.10</a:t>
                      </a:r>
                      <a:endParaRPr lang="en-US" sz="14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T="45708" marB="45708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4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49.61</a:t>
                      </a:r>
                      <a:endParaRPr lang="en-US" sz="14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T="45708" marB="45708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52.74</a:t>
                      </a:r>
                      <a:endParaRPr lang="en-US" sz="1400" b="0" i="0" u="none" strike="noStrike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16.90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47.10</a:t>
                      </a:r>
                      <a:endParaRPr lang="en-US" sz="1400" b="0" i="0" u="none" strike="noStrike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54726">
                <a:tc>
                  <a:txBody>
                    <a:bodyPr/>
                    <a:lstStyle/>
                    <a:p>
                      <a:r>
                        <a:rPr lang="en-US" sz="1400" b="0" dirty="0" smtClean="0"/>
                        <a:t>Return on Assets</a:t>
                      </a:r>
                      <a:r>
                        <a:rPr lang="en-US" sz="1400" b="0" baseline="0" dirty="0" smtClean="0"/>
                        <a:t> (ROA)</a:t>
                      </a:r>
                      <a:endParaRPr lang="en-US" sz="1400" b="0" dirty="0"/>
                    </a:p>
                  </a:txBody>
                  <a:tcPr marT="45708" marB="45708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0.44</a:t>
                      </a: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0.57</a:t>
                      </a: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0.48</a:t>
                      </a: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4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0.33</a:t>
                      </a:r>
                      <a:endParaRPr lang="en-US" sz="1400" b="0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T="45708" marB="45708" anchor="ctr">
                    <a:lnB w="12700" cmpd="sng"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4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0.56</a:t>
                      </a:r>
                      <a:endParaRPr lang="en-US" sz="1400" b="0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T="45708" marB="45708" anchor="ctr">
                    <a:lnB w="12700" cmpd="sng"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4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0.39</a:t>
                      </a:r>
                      <a:endParaRPr lang="en-US" sz="1400" b="0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T="45708" marB="45708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4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0.42</a:t>
                      </a:r>
                      <a:endParaRPr lang="en-US" sz="1400" b="0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T="45708" marB="45708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4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0.66</a:t>
                      </a:r>
                      <a:endParaRPr lang="en-US" sz="1400" b="0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T="45708" marB="45708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4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0.49</a:t>
                      </a:r>
                      <a:endParaRPr lang="en-US" sz="1400" b="0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T="45708" marB="45708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54726">
                <a:tc>
                  <a:txBody>
                    <a:bodyPr/>
                    <a:lstStyle/>
                    <a:p>
                      <a:r>
                        <a:rPr lang="en-US" sz="1400" b="0" dirty="0" smtClean="0"/>
                        <a:t>Return on Equity</a:t>
                      </a:r>
                      <a:endParaRPr lang="en-US" sz="1400" b="0" dirty="0"/>
                    </a:p>
                  </a:txBody>
                  <a:tcPr marT="45708" marB="45708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3" gridSpan="2">
                  <a:txBody>
                    <a:bodyPr/>
                    <a:lstStyle/>
                    <a:p>
                      <a:pPr algn="ctr"/>
                      <a:endParaRPr lang="en-US" sz="14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08" marB="45708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algn="r"/>
                      <a:endParaRPr lang="en-US" sz="1600" b="0" dirty="0">
                        <a:latin typeface="+mn-lt"/>
                        <a:cs typeface="Tahoma" pitchFamily="34" charset="0"/>
                      </a:endParaRPr>
                    </a:p>
                  </a:txBody>
                  <a:tcPr marT="45708" marB="45708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10.86</a:t>
                      </a:r>
                    </a:p>
                  </a:txBody>
                  <a:tcPr marL="0" marR="0" marT="0" marB="0" anchor="b">
                    <a:lnR w="12700" cmpd="sng">
                      <a:noFill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3" gridSpan="2"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en-US" sz="1400" b="0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T="45708" marB="45708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en-US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Tahoma" pitchFamily="34" charset="0"/>
                      </a:endParaRPr>
                    </a:p>
                  </a:txBody>
                  <a:tcPr marT="45708" marB="45708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4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9.12</a:t>
                      </a:r>
                      <a:endParaRPr lang="en-US" sz="1400" b="0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T="45708" marB="45708" anchor="ctr">
                    <a:lnL w="12700" cmpd="sng">
                      <a:noFill/>
                    </a:lnL>
                    <a:lnR w="12700" cmpd="sng">
                      <a:noFill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3" gridSpan="2"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en-US" sz="1400" b="0" kern="1200" dirty="0">
                        <a:solidFill>
                          <a:schemeClr val="bg1">
                            <a:lumMod val="85000"/>
                          </a:schemeClr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T="45708" marB="45708" anchor="ctr">
                    <a:lnL w="12700" cmpd="sng">
                      <a:noFill/>
                    </a:lnL>
                    <a:lnR w="12700" cmpd="sng">
                      <a:noFill/>
                    </a:lnR>
                    <a:solidFill>
                      <a:schemeClr val="bg1">
                        <a:lumMod val="75000"/>
                      </a:schemeClr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en-US" sz="1500" b="0" kern="1200" dirty="0">
                        <a:solidFill>
                          <a:schemeClr val="bg1">
                            <a:lumMod val="85000"/>
                          </a:schemeClr>
                        </a:solidFill>
                        <a:latin typeface="+mn-lt"/>
                        <a:ea typeface="+mn-ea"/>
                        <a:cs typeface="Tahoma" pitchFamily="34" charset="0"/>
                      </a:endParaRPr>
                    </a:p>
                  </a:txBody>
                  <a:tcPr marT="45708" marB="45708" anchor="b">
                    <a:lnL w="12700" cmpd="sng">
                      <a:noFill/>
                    </a:lnL>
                    <a:lnR w="12700" cmpd="sng">
                      <a:noFill/>
                    </a:ln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4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12.21</a:t>
                      </a:r>
                      <a:endParaRPr lang="en-US" sz="1400" b="0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T="45708" marB="45708" anchor="ctr">
                    <a:lnL w="12700" cmpd="sng">
                      <a:noFill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2881">
                <a:tc>
                  <a:txBody>
                    <a:bodyPr/>
                    <a:lstStyle/>
                    <a:p>
                      <a:r>
                        <a:rPr lang="en-US" sz="1400" b="0" dirty="0" smtClean="0"/>
                        <a:t>Book Value Per Share (Rs.)</a:t>
                      </a:r>
                      <a:endParaRPr lang="en-US" sz="1400" b="0" dirty="0"/>
                    </a:p>
                  </a:txBody>
                  <a:tcPr marT="45708" marB="45708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388.95</a:t>
                      </a:r>
                    </a:p>
                  </a:txBody>
                  <a:tcPr marL="0" marR="0" marT="0" marB="0" anchor="b">
                    <a:lnR w="12700" cmpd="sng">
                      <a:noFill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4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381.69</a:t>
                      </a:r>
                      <a:endParaRPr lang="en-US" sz="1400" b="0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T="45708" marB="45708" anchor="ctr">
                    <a:lnL w="12700" cmpd="sng">
                      <a:noFill/>
                    </a:lnL>
                    <a:lnR w="12700" cmpd="sng">
                      <a:noFill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en-US" sz="1500" b="0" kern="1200" dirty="0">
                        <a:solidFill>
                          <a:schemeClr val="bg1">
                            <a:lumMod val="85000"/>
                          </a:schemeClr>
                        </a:solidFill>
                        <a:latin typeface="+mn-lt"/>
                        <a:ea typeface="+mn-ea"/>
                        <a:cs typeface="Tahoma" pitchFamily="34" charset="0"/>
                      </a:endParaRPr>
                    </a:p>
                  </a:txBody>
                  <a:tcPr marT="45708" marB="45708" anchor="b">
                    <a:lnL w="12700" cmpd="sng">
                      <a:noFill/>
                    </a:lnL>
                    <a:lnR w="12700" cmpd="sng">
                      <a:noFill/>
                    </a:lnR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en-US" sz="1500" b="0" kern="1200" dirty="0">
                        <a:solidFill>
                          <a:schemeClr val="bg1">
                            <a:lumMod val="85000"/>
                          </a:schemeClr>
                        </a:solidFill>
                        <a:latin typeface="+mn-lt"/>
                        <a:ea typeface="+mn-ea"/>
                        <a:cs typeface="Tahoma" pitchFamily="34" charset="0"/>
                      </a:endParaRPr>
                    </a:p>
                  </a:txBody>
                  <a:tcPr marT="45708" marB="45708" anchor="b">
                    <a:lnL w="12700" cmpd="sng">
                      <a:noFill/>
                    </a:lnL>
                    <a:lnR w="12700" cmpd="sng">
                      <a:noFill/>
                    </a:ln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4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406.44</a:t>
                      </a:r>
                      <a:endParaRPr lang="en-US" sz="1400" b="0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T="45708" marB="45708" anchor="ctr">
                    <a:lnL w="12700" cmpd="sng">
                      <a:noFill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2881">
                <a:tc>
                  <a:txBody>
                    <a:bodyPr/>
                    <a:lstStyle/>
                    <a:p>
                      <a:r>
                        <a:rPr lang="en-US" sz="1400" b="0" dirty="0" smtClean="0"/>
                        <a:t>Earning Per Share (Rs.)</a:t>
                      </a:r>
                      <a:endParaRPr lang="en-US" sz="1400" b="0" dirty="0"/>
                    </a:p>
                  </a:txBody>
                  <a:tcPr marT="45708" marB="45708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algn="r"/>
                      <a:endParaRPr lang="en-US" sz="1400" b="0" dirty="0">
                        <a:latin typeface="+mj-lt"/>
                        <a:cs typeface="Tahoma" pitchFamily="34" charset="0"/>
                      </a:endParaRPr>
                    </a:p>
                  </a:txBody>
                  <a:tcPr marT="45708" marB="45708"/>
                </a:tc>
                <a:tc hMerge="1" vMerge="1">
                  <a:txBody>
                    <a:bodyPr/>
                    <a:lstStyle/>
                    <a:p>
                      <a:pPr algn="r"/>
                      <a:endParaRPr lang="en-US" sz="1400" b="0" dirty="0">
                        <a:latin typeface="+mj-lt"/>
                        <a:cs typeface="Tahoma" pitchFamily="34" charset="0"/>
                      </a:endParaRPr>
                    </a:p>
                  </a:txBody>
                  <a:tcPr marT="45708" marB="45708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10.43</a:t>
                      </a:r>
                    </a:p>
                  </a:txBody>
                  <a:tcPr marL="0" marR="0" marT="0" marB="0" anchor="b">
                    <a:lnR w="12700" cmpd="sng">
                      <a:noFill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en-US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Tahoma" pitchFamily="34" charset="0"/>
                      </a:endParaRPr>
                    </a:p>
                  </a:txBody>
                  <a:tcPr marT="45708" marB="45708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en-US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Tahoma" pitchFamily="34" charset="0"/>
                      </a:endParaRPr>
                    </a:p>
                  </a:txBody>
                  <a:tcPr marT="45708" marB="45708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4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8.68</a:t>
                      </a:r>
                      <a:endParaRPr lang="en-US" sz="1400" b="0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T="45708" marB="45708" anchor="ctr">
                    <a:lnL w="12700" cmpd="sng">
                      <a:noFill/>
                    </a:lnL>
                    <a:lnR w="12700" cmpd="sng">
                      <a:noFill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en-US" sz="1500" b="0" kern="1200" dirty="0">
                        <a:solidFill>
                          <a:schemeClr val="bg1">
                            <a:lumMod val="85000"/>
                          </a:schemeClr>
                        </a:solidFill>
                        <a:latin typeface="+mn-lt"/>
                        <a:ea typeface="+mn-ea"/>
                        <a:cs typeface="Tahoma" pitchFamily="34" charset="0"/>
                      </a:endParaRPr>
                    </a:p>
                  </a:txBody>
                  <a:tcPr marT="45708" marB="45708" anchor="b">
                    <a:lnL w="12700" cmpd="sng">
                      <a:noFill/>
                    </a:lnL>
                    <a:lnR w="12700" cmpd="sng">
                      <a:noFill/>
                    </a:lnR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en-US" sz="1500" b="0" kern="1200" dirty="0">
                        <a:solidFill>
                          <a:schemeClr val="bg1">
                            <a:lumMod val="85000"/>
                          </a:schemeClr>
                        </a:solidFill>
                        <a:latin typeface="+mn-lt"/>
                        <a:ea typeface="+mn-ea"/>
                        <a:cs typeface="Tahoma" pitchFamily="34" charset="0"/>
                      </a:endParaRPr>
                    </a:p>
                  </a:txBody>
                  <a:tcPr marT="45708" marB="45708" anchor="b">
                    <a:lnL w="12700" cmpd="sng">
                      <a:noFill/>
                    </a:lnL>
                    <a:lnR w="12700" cmpd="sng">
                      <a:noFill/>
                    </a:ln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4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12.24</a:t>
                      </a:r>
                      <a:endParaRPr lang="en-US" sz="1400" b="0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T="45708" marB="45708" anchor="ctr">
                    <a:lnL w="12700" cmpd="sng">
                      <a:noFill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8458200" y="0"/>
            <a:ext cx="5626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prstClr val="white"/>
                </a:solidFill>
              </a:rPr>
              <a:t>N</a:t>
            </a:r>
            <a:endParaRPr lang="en-US" sz="2400" b="1" dirty="0">
              <a:solidFill>
                <a:prstClr val="white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2400" y="381000"/>
            <a:ext cx="617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 smtClean="0">
                <a:solidFill>
                  <a:prstClr val="white"/>
                </a:solidFill>
                <a:latin typeface="Georgia" pitchFamily="18" charset="0"/>
              </a:rPr>
              <a:t>Key Financial Ratios – Quarter ended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6934200" y="6416675"/>
            <a:ext cx="2133600" cy="365125"/>
          </a:xfrm>
        </p:spPr>
        <p:txBody>
          <a:bodyPr/>
          <a:lstStyle/>
          <a:p>
            <a:pPr>
              <a:defRPr/>
            </a:pPr>
            <a:fld id="{FC3896BD-255E-4C3A-8A3D-322D242742B2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24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2254899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4204139"/>
              </p:ext>
            </p:extLst>
          </p:nvPr>
        </p:nvGraphicFramePr>
        <p:xfrm>
          <a:off x="263856" y="1627247"/>
          <a:ext cx="8610600" cy="4015497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2420240"/>
                <a:gridCol w="1659304"/>
                <a:gridCol w="1524000"/>
                <a:gridCol w="1295400"/>
                <a:gridCol w="1711656"/>
              </a:tblGrid>
              <a:tr h="506353">
                <a:tc>
                  <a:txBody>
                    <a:bodyPr/>
                    <a:lstStyle/>
                    <a:p>
                      <a:endParaRPr lang="en-US" sz="1500" b="1" dirty="0">
                        <a:solidFill>
                          <a:schemeClr val="bg1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91441" marR="91441" marT="45713" marB="45713">
                    <a:solidFill>
                      <a:srgbClr val="007DC5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bg1"/>
                          </a:solidFill>
                          <a:latin typeface="+mj-lt"/>
                        </a:rPr>
                        <a:t>Basel</a:t>
                      </a:r>
                      <a:r>
                        <a:rPr lang="en-US" sz="1500" baseline="0" dirty="0" smtClean="0">
                          <a:solidFill>
                            <a:schemeClr val="bg1"/>
                          </a:solidFill>
                          <a:latin typeface="+mj-lt"/>
                        </a:rPr>
                        <a:t> - II</a:t>
                      </a:r>
                      <a:r>
                        <a:rPr lang="en-US" sz="1500" dirty="0" smtClean="0">
                          <a:solidFill>
                            <a:schemeClr val="bg1"/>
                          </a:solidFill>
                          <a:latin typeface="+mj-lt"/>
                        </a:rPr>
                        <a:t> </a:t>
                      </a:r>
                      <a:endParaRPr lang="en-US" sz="1500" b="1" dirty="0">
                        <a:solidFill>
                          <a:schemeClr val="bg1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91441" marR="91441" marT="45713" marB="45713">
                    <a:solidFill>
                      <a:srgbClr val="007DC5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900" b="1" dirty="0">
                        <a:solidFill>
                          <a:schemeClr val="tx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91441" marR="91441" marT="45713" marB="45713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5000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Particulars</a:t>
                      </a:r>
                      <a:endParaRPr kumimoji="0" lang="en-US" sz="15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1" marR="91441" marT="45713" marB="45713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cs typeface="+mn-cs"/>
                        </a:rPr>
                        <a:t>Sept. 13</a:t>
                      </a:r>
                      <a:endParaRPr kumimoji="0" lang="en-US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marL="91441" marR="91441" marT="45713" marB="45713" horzOverflow="overflow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b="1" baseline="0" dirty="0" smtClean="0">
                          <a:solidFill>
                            <a:schemeClr val="bg1"/>
                          </a:solidFill>
                          <a:latin typeface="+mj-lt"/>
                          <a:cs typeface="+mn-cs"/>
                        </a:rPr>
                        <a:t>Mar 14</a:t>
                      </a:r>
                      <a:endParaRPr lang="en-US" sz="1500" b="1" dirty="0">
                        <a:solidFill>
                          <a:schemeClr val="bg1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91441" marR="91441" marT="45713" marB="45713" horzOverflow="overflow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b="1" dirty="0" smtClean="0">
                          <a:solidFill>
                            <a:schemeClr val="bg1"/>
                          </a:solidFill>
                          <a:latin typeface="+mj-lt"/>
                          <a:cs typeface="Arial" pitchFamily="34" charset="0"/>
                        </a:rPr>
                        <a:t>Jun14</a:t>
                      </a:r>
                      <a:endParaRPr lang="en-US" sz="1500" b="1" dirty="0">
                        <a:solidFill>
                          <a:schemeClr val="bg1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91441" marR="91441" marT="45713" marB="45713" horzOverflow="overflow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b="1" dirty="0" smtClean="0">
                          <a:solidFill>
                            <a:schemeClr val="bg1"/>
                          </a:solidFill>
                          <a:latin typeface="+mj-lt"/>
                          <a:cs typeface="Arial" pitchFamily="34" charset="0"/>
                        </a:rPr>
                        <a:t>Sept. 14</a:t>
                      </a:r>
                      <a:endParaRPr lang="en-US" sz="1500" b="1" dirty="0">
                        <a:solidFill>
                          <a:schemeClr val="bg1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91441" marR="91441" marT="45713" marB="45713" horzOverflow="overflow">
                    <a:solidFill>
                      <a:srgbClr val="007DC5"/>
                    </a:solidFill>
                  </a:tcPr>
                </a:tc>
              </a:tr>
              <a:tr h="350030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1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Capital Adequacy - Basel </a:t>
                      </a:r>
                      <a:r>
                        <a:rPr lang="en-US" sz="1500" b="1" i="1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II</a:t>
                      </a:r>
                      <a:endParaRPr lang="en-US" sz="1500" b="1" i="1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en-US" sz="1500" kern="1200" dirty="0">
                        <a:solidFill>
                          <a:srgbClr val="FF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en-US" sz="1500" kern="1200" dirty="0">
                        <a:solidFill>
                          <a:srgbClr val="FF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en-US" sz="1500" kern="1200" dirty="0">
                        <a:solidFill>
                          <a:srgbClr val="FF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/>
                </a:tc>
              </a:tr>
              <a:tr h="347477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Tier I Capital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23,040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26,248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26,233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28,016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/>
                </a:tc>
              </a:tr>
              <a:tr h="350030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Tier II Capital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9,517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11,103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11,320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12,169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/>
                </a:tc>
              </a:tr>
              <a:tr h="350030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Total Capital</a:t>
                      </a:r>
                    </a:p>
                  </a:txBody>
                  <a:tcPr marL="0" marR="0" marT="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32,557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37,351</a:t>
                      </a:r>
                      <a:endParaRPr lang="en-US" sz="15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37,553</a:t>
                      </a:r>
                      <a:endParaRPr lang="en-US" sz="15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40,184</a:t>
                      </a:r>
                      <a:endParaRPr lang="en-US" sz="15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50030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Total Assets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513,042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573,190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597,504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606,240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/>
                </a:tc>
              </a:tr>
              <a:tr h="350030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Risk Weighted Assets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299,777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347,014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348,170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349,518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/>
                </a:tc>
              </a:tr>
              <a:tr h="350030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CRAR - Tier I (%)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7.69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7.56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7.53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8.02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/>
                </a:tc>
              </a:tr>
              <a:tr h="364001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CRAR - Tier II (%)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3.17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3.20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3.26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3.48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/>
                </a:tc>
              </a:tr>
              <a:tr h="347477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CRAR </a:t>
                      </a:r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(%)- Basel II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10.86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10.76</a:t>
                      </a:r>
                      <a:endParaRPr lang="en-US" sz="15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10.79</a:t>
                      </a:r>
                      <a:endParaRPr lang="en-US" sz="15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11.50</a:t>
                      </a:r>
                      <a:endParaRPr lang="en-US" sz="15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52400" y="381000"/>
            <a:ext cx="617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 smtClean="0">
                <a:solidFill>
                  <a:prstClr val="white"/>
                </a:solidFill>
                <a:latin typeface="Georgia" pitchFamily="18" charset="0"/>
              </a:rPr>
              <a:t>Capital Adequacy  -Basel II </a:t>
            </a:r>
          </a:p>
        </p:txBody>
      </p:sp>
      <p:sp>
        <p:nvSpPr>
          <p:cNvPr id="5" name="TextBox 6"/>
          <p:cNvSpPr txBox="1">
            <a:spLocks noChangeArrowheads="1"/>
          </p:cNvSpPr>
          <p:nvPr/>
        </p:nvSpPr>
        <p:spPr bwMode="auto">
          <a:xfrm>
            <a:off x="7960057" y="1131557"/>
            <a:ext cx="121919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 dirty="0" smtClean="0">
                <a:solidFill>
                  <a:prstClr val="black"/>
                </a:solidFill>
                <a:latin typeface="Calibri" pitchFamily="34" charset="0"/>
              </a:rPr>
              <a:t>(</a:t>
            </a:r>
            <a:r>
              <a:rPr lang="en-US" sz="1200" dirty="0" smtClean="0">
                <a:solidFill>
                  <a:prstClr val="black"/>
                </a:solidFill>
                <a:latin typeface="Rupee Foradian" pitchFamily="34" charset="0"/>
              </a:rPr>
              <a:t>`.</a:t>
            </a:r>
            <a:r>
              <a:rPr lang="en-US" sz="1200" dirty="0" smtClean="0">
                <a:solidFill>
                  <a:prstClr val="black"/>
                </a:solidFill>
                <a:latin typeface="Calibri" pitchFamily="34" charset="0"/>
              </a:rPr>
              <a:t> in </a:t>
            </a:r>
            <a:r>
              <a:rPr lang="en-US" sz="1200" dirty="0" err="1" smtClean="0">
                <a:solidFill>
                  <a:prstClr val="black"/>
                </a:solidFill>
                <a:latin typeface="Calibri" pitchFamily="34" charset="0"/>
              </a:rPr>
              <a:t>Crores</a:t>
            </a:r>
            <a:r>
              <a:rPr lang="en-US" sz="1200" dirty="0" smtClean="0">
                <a:solidFill>
                  <a:prstClr val="black"/>
                </a:solidFill>
                <a:latin typeface="Calibri" pitchFamily="34" charset="0"/>
              </a:rPr>
              <a:t>)</a:t>
            </a:r>
            <a:endParaRPr lang="en-US" sz="1200" dirty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934200" y="6299531"/>
            <a:ext cx="2133600" cy="365125"/>
          </a:xfrm>
        </p:spPr>
        <p:txBody>
          <a:bodyPr/>
          <a:lstStyle/>
          <a:p>
            <a:pPr>
              <a:defRPr/>
            </a:pPr>
            <a:fld id="{FC3896BD-255E-4C3A-8A3D-322D242742B2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25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8690080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0600971"/>
              </p:ext>
            </p:extLst>
          </p:nvPr>
        </p:nvGraphicFramePr>
        <p:xfrm>
          <a:off x="914401" y="1615376"/>
          <a:ext cx="7543800" cy="4480624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2590799"/>
                <a:gridCol w="990600"/>
                <a:gridCol w="1066800"/>
                <a:gridCol w="1371600"/>
                <a:gridCol w="1524001"/>
              </a:tblGrid>
              <a:tr h="20941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Particulars</a:t>
                      </a:r>
                      <a:endParaRPr kumimoji="0" lang="en-US" sz="15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1" marR="91441" marT="45713" marB="45713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b="1" baseline="0" dirty="0" smtClean="0">
                          <a:solidFill>
                            <a:schemeClr val="bg1"/>
                          </a:solidFill>
                          <a:latin typeface="+mj-lt"/>
                          <a:cs typeface="+mn-cs"/>
                        </a:rPr>
                        <a:t>Sept. 13</a:t>
                      </a:r>
                      <a:endParaRPr lang="en-US" sz="1500" b="1" dirty="0">
                        <a:solidFill>
                          <a:schemeClr val="bg1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91441" marR="91441" marT="45713" marB="45713" horzOverflow="overflow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b="1" dirty="0" smtClean="0">
                          <a:solidFill>
                            <a:schemeClr val="bg1"/>
                          </a:solidFill>
                          <a:latin typeface="+mj-lt"/>
                          <a:cs typeface="Arial" pitchFamily="34" charset="0"/>
                        </a:rPr>
                        <a:t>Mar 14</a:t>
                      </a:r>
                      <a:endParaRPr lang="en-US" sz="1500" b="1" dirty="0">
                        <a:solidFill>
                          <a:schemeClr val="bg1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91441" marR="91441" marT="45713" marB="45713" horzOverflow="overflow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b="1" dirty="0" smtClean="0">
                          <a:solidFill>
                            <a:schemeClr val="bg1"/>
                          </a:solidFill>
                          <a:latin typeface="+mj-lt"/>
                          <a:cs typeface="Arial" pitchFamily="34" charset="0"/>
                        </a:rPr>
                        <a:t>Jun 14</a:t>
                      </a:r>
                      <a:endParaRPr lang="en-US" sz="1500" b="1" dirty="0">
                        <a:solidFill>
                          <a:schemeClr val="bg1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91441" marR="91441" marT="45713" marB="45713" horzOverflow="overflow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b="1" dirty="0" smtClean="0">
                          <a:solidFill>
                            <a:schemeClr val="bg1"/>
                          </a:solidFill>
                          <a:latin typeface="+mj-lt"/>
                          <a:cs typeface="Arial" pitchFamily="34" charset="0"/>
                        </a:rPr>
                        <a:t>Sept.</a:t>
                      </a:r>
                      <a:r>
                        <a:rPr lang="en-US" sz="1500" b="1" baseline="0" dirty="0" smtClean="0">
                          <a:solidFill>
                            <a:schemeClr val="bg1"/>
                          </a:solidFill>
                          <a:latin typeface="+mj-lt"/>
                          <a:cs typeface="Arial" pitchFamily="34" charset="0"/>
                        </a:rPr>
                        <a:t> 14</a:t>
                      </a:r>
                      <a:endParaRPr lang="en-US" sz="1500" b="1" dirty="0">
                        <a:solidFill>
                          <a:schemeClr val="bg1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91441" marR="91441" marT="45713" marB="45713" horzOverflow="overflow">
                    <a:solidFill>
                      <a:srgbClr val="007DC5"/>
                    </a:solidFill>
                  </a:tcPr>
                </a:tc>
              </a:tr>
              <a:tr h="20942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1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Capital Adequacy - Basel </a:t>
                      </a:r>
                      <a:r>
                        <a:rPr lang="en-US" sz="1500" b="1" i="1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III</a:t>
                      </a:r>
                      <a:endParaRPr lang="en-US" sz="1500" b="1" i="1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en-US" sz="1500" kern="1200" dirty="0">
                        <a:solidFill>
                          <a:srgbClr val="FF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en-US" sz="1500" kern="1200" dirty="0">
                        <a:solidFill>
                          <a:srgbClr val="FF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en-US" sz="1500" kern="1200" dirty="0">
                        <a:solidFill>
                          <a:srgbClr val="FF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en-US" sz="1500" kern="1200" dirty="0">
                        <a:solidFill>
                          <a:srgbClr val="FF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07897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CET1 Capital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21625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23,771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23,902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24,023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07897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AT1 Capital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1812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1,389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1,435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3,948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07897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Tier I Capital</a:t>
                      </a: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23438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25,160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25,337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27,971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0942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Tier II Capital</a:t>
                      </a: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9126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9,499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9,567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10,507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0942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Total Capital</a:t>
                      </a:r>
                    </a:p>
                  </a:txBody>
                  <a:tcPr marL="0" marR="0" marT="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32564</a:t>
                      </a:r>
                      <a:endParaRPr lang="en-US" sz="15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34,659</a:t>
                      </a:r>
                      <a:endParaRPr lang="en-US" sz="15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34,904</a:t>
                      </a:r>
                      <a:endParaRPr lang="en-US" sz="15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38,478</a:t>
                      </a:r>
                      <a:endParaRPr lang="en-US" sz="15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20942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Total Assets</a:t>
                      </a: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513,042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573,190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597,504</a:t>
                      </a:r>
                    </a:p>
                  </a:txBody>
                  <a:tcPr marL="91448" marR="91448" marT="45723" marB="4572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606,240</a:t>
                      </a:r>
                    </a:p>
                  </a:txBody>
                  <a:tcPr marL="91448" marR="91448" marT="45723" marB="4572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0942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Risk Weighted Assets</a:t>
                      </a: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302,253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347,702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349,682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350,743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09425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CRAR </a:t>
                      </a:r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– CET1 </a:t>
                      </a:r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(%)</a:t>
                      </a: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7.15%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6.84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6.84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6.85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17784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CRAR – AT1 (%)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0.60%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0.40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0.41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1.13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17784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CRAR – Tier I (%)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7.75%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7.24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7.25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7.97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17784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CRAR - Tier II (%)</a:t>
                      </a: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3.02%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2.73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2.73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3.00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07897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Capital Adequacy Basel III (%)</a:t>
                      </a:r>
                      <a:endParaRPr lang="en-US" sz="15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10.77</a:t>
                      </a:r>
                      <a:endParaRPr lang="en-US" sz="15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9.97</a:t>
                      </a:r>
                      <a:endParaRPr lang="en-US" sz="15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9.98</a:t>
                      </a:r>
                      <a:endParaRPr lang="en-US" sz="15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10.97</a:t>
                      </a:r>
                      <a:endParaRPr lang="en-US" sz="15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8" marR="91448" marT="45723" marB="45723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52400" y="381000"/>
            <a:ext cx="617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 smtClean="0">
                <a:solidFill>
                  <a:schemeClr val="bg1"/>
                </a:solidFill>
                <a:latin typeface="Georgia" pitchFamily="18" charset="0"/>
              </a:rPr>
              <a:t>Capital Adequacy – Basel-III </a:t>
            </a:r>
          </a:p>
        </p:txBody>
      </p:sp>
      <p:sp>
        <p:nvSpPr>
          <p:cNvPr id="5" name="TextBox 6"/>
          <p:cNvSpPr txBox="1">
            <a:spLocks noChangeArrowheads="1"/>
          </p:cNvSpPr>
          <p:nvPr/>
        </p:nvSpPr>
        <p:spPr bwMode="auto">
          <a:xfrm>
            <a:off x="7467601" y="1122402"/>
            <a:ext cx="121919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 dirty="0" smtClean="0">
                <a:latin typeface="Calibri" pitchFamily="34" charset="0"/>
              </a:rPr>
              <a:t>(</a:t>
            </a:r>
            <a:r>
              <a:rPr lang="en-US" sz="1200" dirty="0">
                <a:solidFill>
                  <a:prstClr val="black"/>
                </a:solidFill>
                <a:latin typeface="Rupee Foradian" pitchFamily="34" charset="0"/>
              </a:rPr>
              <a:t>`.</a:t>
            </a:r>
            <a:r>
              <a:rPr lang="en-US" sz="1200" dirty="0" smtClean="0">
                <a:latin typeface="Calibri" pitchFamily="34" charset="0"/>
              </a:rPr>
              <a:t> in Crores)</a:t>
            </a:r>
            <a:endParaRPr lang="en-US" sz="1200" dirty="0">
              <a:latin typeface="Calibri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934200" y="6299531"/>
            <a:ext cx="2133600" cy="365125"/>
          </a:xfrm>
        </p:spPr>
        <p:txBody>
          <a:bodyPr/>
          <a:lstStyle/>
          <a:p>
            <a:pPr>
              <a:defRPr/>
            </a:pPr>
            <a:fld id="{FC3896BD-255E-4C3A-8A3D-322D242742B2}" type="slidenum">
              <a:rPr lang="en-US" smtClean="0">
                <a:solidFill>
                  <a:schemeClr val="tx1"/>
                </a:solidFill>
              </a:rPr>
              <a:pPr>
                <a:defRPr/>
              </a:pPr>
              <a:t>26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6321623"/>
            <a:ext cx="8153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</a:rPr>
              <a:t>AT1 Rs.2,500 CRORE RAISED IN AUGUST 2014</a:t>
            </a:r>
            <a:endParaRPr lang="en-US" sz="1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2391081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Chart 10"/>
          <p:cNvGraphicFramePr/>
          <p:nvPr>
            <p:extLst>
              <p:ext uri="{D42A27DB-BD31-4B8C-83A1-F6EECF244321}">
                <p14:modId xmlns:p14="http://schemas.microsoft.com/office/powerpoint/2010/main" val="4211124962"/>
              </p:ext>
            </p:extLst>
          </p:nvPr>
        </p:nvGraphicFramePr>
        <p:xfrm>
          <a:off x="4495800" y="1143000"/>
          <a:ext cx="4495800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7" name="Rectangle 3"/>
          <p:cNvSpPr>
            <a:spLocks noChangeArrowheads="1"/>
          </p:cNvSpPr>
          <p:nvPr/>
        </p:nvSpPr>
        <p:spPr bwMode="auto">
          <a:xfrm>
            <a:off x="7795068" y="1143000"/>
            <a:ext cx="104413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r" eaLnBrk="0" fontAlgn="b" hangingPunct="0"/>
            <a:r>
              <a:rPr lang="en-US" sz="1200" dirty="0" smtClean="0">
                <a:latin typeface="Rupee Foradian" pitchFamily="34" charset="0"/>
              </a:rPr>
              <a:t>(</a:t>
            </a:r>
            <a:r>
              <a:rPr lang="en-US" sz="1200" dirty="0" smtClean="0">
                <a:solidFill>
                  <a:prstClr val="black"/>
                </a:solidFill>
                <a:latin typeface="Rupee Foradian" pitchFamily="34" charset="0"/>
              </a:rPr>
              <a:t>`.</a:t>
            </a:r>
            <a:r>
              <a:rPr lang="en-US" sz="1200" dirty="0" smtClean="0">
                <a:latin typeface="Calibri" pitchFamily="34" charset="0"/>
              </a:rPr>
              <a:t> in </a:t>
            </a:r>
            <a:r>
              <a:rPr lang="en-US" sz="1200" dirty="0" err="1" smtClean="0">
                <a:latin typeface="Calibri" pitchFamily="34" charset="0"/>
              </a:rPr>
              <a:t>Crores</a:t>
            </a:r>
            <a:r>
              <a:rPr lang="en-US" sz="1200" dirty="0" smtClean="0">
                <a:latin typeface="Calibri" pitchFamily="34" charset="0"/>
              </a:rPr>
              <a:t>)</a:t>
            </a:r>
            <a:endParaRPr lang="en-US" sz="1200" dirty="0">
              <a:latin typeface="Calibri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2400" y="381000"/>
            <a:ext cx="662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 smtClean="0">
                <a:solidFill>
                  <a:schemeClr val="bg1"/>
                </a:solidFill>
                <a:latin typeface="Georgia" pitchFamily="18" charset="0"/>
              </a:rPr>
              <a:t>Productivity</a:t>
            </a:r>
            <a:endParaRPr lang="en-IN" sz="2400" dirty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934200" y="6301760"/>
            <a:ext cx="2133600" cy="365125"/>
          </a:xfrm>
        </p:spPr>
        <p:txBody>
          <a:bodyPr/>
          <a:lstStyle/>
          <a:p>
            <a:pPr>
              <a:defRPr/>
            </a:pPr>
            <a:fld id="{6C93CF00-B228-4955-8010-5B9D95B15A70}" type="slidenum">
              <a:rPr lang="en-US" smtClean="0">
                <a:solidFill>
                  <a:schemeClr val="tx1"/>
                </a:solidFill>
              </a:rPr>
              <a:pPr>
                <a:defRPr/>
              </a:pPr>
              <a:t>27</a:t>
            </a:fld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3848855921"/>
              </p:ext>
            </p:extLst>
          </p:nvPr>
        </p:nvGraphicFramePr>
        <p:xfrm>
          <a:off x="0" y="1143000"/>
          <a:ext cx="4495800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57200" y="6321623"/>
            <a:ext cx="8153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</a:rPr>
              <a:t>CONSISTENT INCREASE IN PRODUCTIVITY</a:t>
            </a:r>
            <a:endParaRPr lang="en-US" sz="16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Chart 12"/>
          <p:cNvGraphicFramePr/>
          <p:nvPr>
            <p:extLst>
              <p:ext uri="{D42A27DB-BD31-4B8C-83A1-F6EECF244321}">
                <p14:modId xmlns:p14="http://schemas.microsoft.com/office/powerpoint/2010/main" val="1211459136"/>
              </p:ext>
            </p:extLst>
          </p:nvPr>
        </p:nvGraphicFramePr>
        <p:xfrm>
          <a:off x="4724400" y="3733800"/>
          <a:ext cx="4267200" cy="3124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Chart 11"/>
          <p:cNvGraphicFramePr/>
          <p:nvPr>
            <p:extLst>
              <p:ext uri="{D42A27DB-BD31-4B8C-83A1-F6EECF244321}">
                <p14:modId xmlns:p14="http://schemas.microsoft.com/office/powerpoint/2010/main" val="2589021485"/>
              </p:ext>
            </p:extLst>
          </p:nvPr>
        </p:nvGraphicFramePr>
        <p:xfrm>
          <a:off x="-152400" y="1143000"/>
          <a:ext cx="4648200" cy="2819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1" name="Chart 10"/>
          <p:cNvGraphicFramePr/>
          <p:nvPr>
            <p:extLst>
              <p:ext uri="{D42A27DB-BD31-4B8C-83A1-F6EECF244321}">
                <p14:modId xmlns:p14="http://schemas.microsoft.com/office/powerpoint/2010/main" val="2106739576"/>
              </p:ext>
            </p:extLst>
          </p:nvPr>
        </p:nvGraphicFramePr>
        <p:xfrm>
          <a:off x="0" y="3810000"/>
          <a:ext cx="4267200" cy="304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52400" y="381000"/>
            <a:ext cx="617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chemeClr val="bg1"/>
                </a:solidFill>
                <a:latin typeface="Georgia" pitchFamily="18" charset="0"/>
              </a:rPr>
              <a:t>Multiple </a:t>
            </a:r>
            <a:r>
              <a:rPr lang="fr-FR" sz="2400" dirty="0" err="1" smtClean="0">
                <a:solidFill>
                  <a:schemeClr val="bg1"/>
                </a:solidFill>
                <a:latin typeface="Georgia" pitchFamily="18" charset="0"/>
              </a:rPr>
              <a:t>Delivery</a:t>
            </a:r>
            <a:r>
              <a:rPr lang="fr-FR" sz="2400" dirty="0" smtClean="0">
                <a:solidFill>
                  <a:schemeClr val="bg1"/>
                </a:solidFill>
                <a:latin typeface="Georgia" pitchFamily="18" charset="0"/>
              </a:rPr>
              <a:t> Channel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38200" y="914400"/>
            <a:ext cx="28194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1500" b="1" dirty="0" smtClean="0">
                <a:solidFill>
                  <a:schemeClr val="tx1"/>
                </a:solidFill>
              </a:rPr>
              <a:t>Branch Expansion</a:t>
            </a:r>
            <a:endParaRPr lang="en-IN" sz="1500" b="1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838200" y="3962400"/>
            <a:ext cx="23622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1500" b="1" dirty="0" smtClean="0">
                <a:solidFill>
                  <a:schemeClr val="tx1"/>
                </a:solidFill>
              </a:rPr>
              <a:t>Debit Card (‘000) 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257800" y="914400"/>
            <a:ext cx="28194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1500" b="1" dirty="0" smtClean="0">
                <a:solidFill>
                  <a:schemeClr val="tx1"/>
                </a:solidFill>
              </a:rPr>
              <a:t>ATM Roll-Out</a:t>
            </a:r>
            <a:endParaRPr lang="en-IN" sz="1500" b="1" dirty="0">
              <a:solidFill>
                <a:schemeClr val="tx1"/>
              </a:solidFill>
            </a:endParaRPr>
          </a:p>
        </p:txBody>
      </p:sp>
      <p:graphicFrame>
        <p:nvGraphicFramePr>
          <p:cNvPr id="16" name="Chart 15"/>
          <p:cNvGraphicFramePr/>
          <p:nvPr>
            <p:extLst>
              <p:ext uri="{D42A27DB-BD31-4B8C-83A1-F6EECF244321}">
                <p14:modId xmlns:p14="http://schemas.microsoft.com/office/powerpoint/2010/main" val="3833503954"/>
              </p:ext>
            </p:extLst>
          </p:nvPr>
        </p:nvGraphicFramePr>
        <p:xfrm>
          <a:off x="4724400" y="1219200"/>
          <a:ext cx="42672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0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763000" y="6324600"/>
            <a:ext cx="381000" cy="365125"/>
          </a:xfrm>
        </p:spPr>
        <p:txBody>
          <a:bodyPr/>
          <a:lstStyle/>
          <a:p>
            <a:pPr algn="r">
              <a:defRPr/>
            </a:pPr>
            <a:fld id="{6C93CF00-B228-4955-8010-5B9D95B15A70}" type="slidenum">
              <a:rPr lang="en-US" sz="1200" smtClean="0">
                <a:solidFill>
                  <a:schemeClr val="tx1"/>
                </a:solidFill>
              </a:rPr>
              <a:pPr algn="r">
                <a:defRPr/>
              </a:pPr>
              <a:t>28</a:t>
            </a:fld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638800" y="3962400"/>
            <a:ext cx="23622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1500" b="1" dirty="0" smtClean="0">
                <a:solidFill>
                  <a:schemeClr val="tx1"/>
                </a:solidFill>
              </a:rPr>
              <a:t>Credit Card </a:t>
            </a:r>
          </a:p>
        </p:txBody>
      </p:sp>
    </p:spTree>
    <p:extLst>
      <p:ext uri="{BB962C8B-B14F-4D97-AF65-F5344CB8AC3E}">
        <p14:creationId xmlns:p14="http://schemas.microsoft.com/office/powerpoint/2010/main" val="574569640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Chart 10"/>
          <p:cNvGraphicFramePr/>
          <p:nvPr>
            <p:extLst>
              <p:ext uri="{D42A27DB-BD31-4B8C-83A1-F6EECF244321}">
                <p14:modId xmlns:p14="http://schemas.microsoft.com/office/powerpoint/2010/main" val="2073557138"/>
              </p:ext>
            </p:extLst>
          </p:nvPr>
        </p:nvGraphicFramePr>
        <p:xfrm>
          <a:off x="2209800" y="3808863"/>
          <a:ext cx="4267200" cy="304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52400" y="381000"/>
            <a:ext cx="617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prstClr val="white"/>
                </a:solidFill>
                <a:latin typeface="Georgia" pitchFamily="18" charset="0"/>
              </a:rPr>
              <a:t>Multiple </a:t>
            </a:r>
            <a:r>
              <a:rPr lang="fr-FR" sz="2400" dirty="0" err="1" smtClean="0">
                <a:solidFill>
                  <a:prstClr val="white"/>
                </a:solidFill>
                <a:latin typeface="Georgia" pitchFamily="18" charset="0"/>
              </a:rPr>
              <a:t>Delivery</a:t>
            </a:r>
            <a:r>
              <a:rPr lang="fr-FR" sz="2400" dirty="0" smtClean="0">
                <a:solidFill>
                  <a:prstClr val="white"/>
                </a:solidFill>
                <a:latin typeface="Georgia" pitchFamily="18" charset="0"/>
              </a:rPr>
              <a:t> Channel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85800" y="963304"/>
            <a:ext cx="28194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1500" b="1" dirty="0" smtClean="0">
                <a:solidFill>
                  <a:prstClr val="black"/>
                </a:solidFill>
              </a:rPr>
              <a:t>Internet Retail (‘000)</a:t>
            </a:r>
            <a:endParaRPr lang="en-IN" sz="1500" b="1" dirty="0">
              <a:solidFill>
                <a:prstClr val="black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971800" y="3830472"/>
            <a:ext cx="23622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1500" b="1" dirty="0" smtClean="0">
                <a:solidFill>
                  <a:prstClr val="black"/>
                </a:solidFill>
              </a:rPr>
              <a:t>Mobile Banking Users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562600" y="914400"/>
            <a:ext cx="28194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1500" b="1" dirty="0" smtClean="0">
                <a:solidFill>
                  <a:prstClr val="black"/>
                </a:solidFill>
              </a:rPr>
              <a:t>Internet Corporate</a:t>
            </a:r>
            <a:endParaRPr lang="en-IN" sz="1500" b="1" dirty="0">
              <a:solidFill>
                <a:prstClr val="black"/>
              </a:solidFill>
            </a:endParaRPr>
          </a:p>
        </p:txBody>
      </p:sp>
      <p:graphicFrame>
        <p:nvGraphicFramePr>
          <p:cNvPr id="16" name="Chart 15"/>
          <p:cNvGraphicFramePr/>
          <p:nvPr>
            <p:extLst>
              <p:ext uri="{D42A27DB-BD31-4B8C-83A1-F6EECF244321}">
                <p14:modId xmlns:p14="http://schemas.microsoft.com/office/powerpoint/2010/main" val="3885673264"/>
              </p:ext>
            </p:extLst>
          </p:nvPr>
        </p:nvGraphicFramePr>
        <p:xfrm>
          <a:off x="4724400" y="1219200"/>
          <a:ext cx="42672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763000" y="6400800"/>
            <a:ext cx="381000" cy="365125"/>
          </a:xfrm>
        </p:spPr>
        <p:txBody>
          <a:bodyPr/>
          <a:lstStyle/>
          <a:p>
            <a:pPr algn="r">
              <a:defRPr/>
            </a:pPr>
            <a:fld id="{6C93CF00-B228-4955-8010-5B9D95B15A70}" type="slidenum">
              <a:rPr lang="en-US" sz="1200" smtClean="0">
                <a:solidFill>
                  <a:prstClr val="black"/>
                </a:solidFill>
              </a:rPr>
              <a:pPr algn="r">
                <a:defRPr/>
              </a:pPr>
              <a:t>29</a:t>
            </a:fld>
            <a:endParaRPr lang="en-US" sz="1200" dirty="0">
              <a:solidFill>
                <a:prstClr val="black"/>
              </a:solidFill>
            </a:endParaRPr>
          </a:p>
        </p:txBody>
      </p:sp>
      <p:graphicFrame>
        <p:nvGraphicFramePr>
          <p:cNvPr id="19" name="Chart 18"/>
          <p:cNvGraphicFramePr/>
          <p:nvPr>
            <p:extLst>
              <p:ext uri="{D42A27DB-BD31-4B8C-83A1-F6EECF244321}">
                <p14:modId xmlns:p14="http://schemas.microsoft.com/office/powerpoint/2010/main" val="4083859813"/>
              </p:ext>
            </p:extLst>
          </p:nvPr>
        </p:nvGraphicFramePr>
        <p:xfrm>
          <a:off x="0" y="1219200"/>
          <a:ext cx="42672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201379219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0743494"/>
              </p:ext>
            </p:extLst>
          </p:nvPr>
        </p:nvGraphicFramePr>
        <p:xfrm>
          <a:off x="934868" y="1524000"/>
          <a:ext cx="7391404" cy="4282458"/>
        </p:xfrm>
        <a:graphic>
          <a:graphicData uri="http://schemas.openxmlformats.org/drawingml/2006/table">
            <a:tbl>
              <a:tblPr firstRow="1"/>
              <a:tblGrid>
                <a:gridCol w="1755699"/>
                <a:gridCol w="1139903"/>
                <a:gridCol w="1066801"/>
                <a:gridCol w="1143000"/>
                <a:gridCol w="1066801"/>
                <a:gridCol w="1219200"/>
              </a:tblGrid>
              <a:tr h="457200"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l"/>
                      <a:r>
                        <a:rPr lang="en-US" sz="1500" dirty="0" smtClean="0">
                          <a:solidFill>
                            <a:schemeClr val="bg1"/>
                          </a:solidFill>
                          <a:latin typeface="+mj-lt"/>
                          <a:cs typeface="+mn-cs"/>
                        </a:rPr>
                        <a:t>Business  Mix</a:t>
                      </a:r>
                    </a:p>
                    <a:p>
                      <a:pPr algn="l"/>
                      <a:r>
                        <a:rPr lang="en-US" sz="1500" dirty="0" smtClean="0">
                          <a:solidFill>
                            <a:schemeClr val="bg1"/>
                          </a:solidFill>
                          <a:latin typeface="+mj-lt"/>
                          <a:cs typeface="+mn-cs"/>
                        </a:rPr>
                        <a:t>(Deposits + Advances)</a:t>
                      </a:r>
                      <a:endParaRPr lang="en-US" sz="1500" dirty="0">
                        <a:solidFill>
                          <a:schemeClr val="bg1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91443" marR="91443" marT="45729" marB="45729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500" dirty="0" smtClean="0">
                          <a:solidFill>
                            <a:schemeClr val="bg1"/>
                          </a:solidFill>
                          <a:latin typeface="+mj-lt"/>
                        </a:rPr>
                        <a:t>Sept 13</a:t>
                      </a:r>
                    </a:p>
                  </a:txBody>
                  <a:tcPr marL="91443" marR="91443" marT="45729" marB="45729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500" dirty="0" smtClean="0">
                          <a:solidFill>
                            <a:schemeClr val="bg1"/>
                          </a:solidFill>
                          <a:latin typeface="+mj-lt"/>
                        </a:rPr>
                        <a:t>Mar 14</a:t>
                      </a:r>
                      <a:endParaRPr lang="en-US" sz="1500" dirty="0" smtClean="0">
                        <a:solidFill>
                          <a:schemeClr val="bg1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91443" marR="91443" marT="45729" marB="45729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500" dirty="0" smtClean="0">
                          <a:solidFill>
                            <a:schemeClr val="bg1"/>
                          </a:solidFill>
                          <a:latin typeface="+mj-lt"/>
                          <a:cs typeface="Arial" pitchFamily="34" charset="0"/>
                        </a:rPr>
                        <a:t>Jun14</a:t>
                      </a:r>
                    </a:p>
                  </a:txBody>
                  <a:tcPr marL="91443" marR="91443" marT="45729" marB="45729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bg1"/>
                          </a:solidFill>
                          <a:latin typeface="+mj-lt"/>
                          <a:cs typeface="Arial" pitchFamily="34" charset="0"/>
                        </a:rPr>
                        <a:t>Sept</a:t>
                      </a:r>
                      <a:r>
                        <a:rPr lang="en-US" sz="1500" b="1" baseline="0" dirty="0" smtClean="0">
                          <a:solidFill>
                            <a:schemeClr val="bg1"/>
                          </a:solidFill>
                          <a:latin typeface="+mj-lt"/>
                          <a:cs typeface="Arial" pitchFamily="34" charset="0"/>
                        </a:rPr>
                        <a:t> 14</a:t>
                      </a:r>
                      <a:endParaRPr lang="en-US" sz="1500" b="1" dirty="0" smtClean="0">
                        <a:solidFill>
                          <a:schemeClr val="bg1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91443" marR="91443" marT="45729" marB="45729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500" dirty="0" smtClean="0">
                          <a:solidFill>
                            <a:schemeClr val="bg1"/>
                          </a:solidFill>
                          <a:latin typeface="+mj-lt"/>
                        </a:rPr>
                        <a:t>Y-O-Y </a:t>
                      </a:r>
                    </a:p>
                    <a:p>
                      <a:pPr algn="ctr"/>
                      <a:r>
                        <a:rPr lang="en-US" sz="1500" dirty="0" smtClean="0">
                          <a:solidFill>
                            <a:schemeClr val="bg1"/>
                          </a:solidFill>
                          <a:latin typeface="+mj-lt"/>
                        </a:rPr>
                        <a:t>Growth</a:t>
                      </a:r>
                      <a:r>
                        <a:rPr lang="en-US" sz="1500" baseline="0" dirty="0" smtClean="0">
                          <a:solidFill>
                            <a:schemeClr val="bg1"/>
                          </a:solidFill>
                          <a:latin typeface="+mj-lt"/>
                        </a:rPr>
                        <a:t> % </a:t>
                      </a:r>
                    </a:p>
                  </a:txBody>
                  <a:tcPr marL="91443" marR="91443" marT="45729" marB="45729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DC5"/>
                    </a:solidFill>
                  </a:tcPr>
                </a:tc>
              </a:tr>
              <a:tr h="457200"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/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Global Business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91443" marR="91443" marT="45729" marB="45729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r" defTabSz="914400" rtl="0" eaLnBrk="1" fontAlgn="b" latinLnBrk="0" hangingPunct="1"/>
                      <a:r>
                        <a:rPr lang="en-IN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7,69,105</a:t>
                      </a:r>
                      <a:endParaRPr lang="en-IN" sz="14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8,53,202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8,82,441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917,720</a:t>
                      </a:r>
                      <a:endParaRPr lang="en-US" sz="1400" b="1" i="0" u="none" strike="noStrike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19.32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81000"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/>
                      <a:r>
                        <a:rPr lang="en-US" sz="1500" dirty="0" smtClean="0">
                          <a:latin typeface="+mj-lt"/>
                        </a:rPr>
                        <a:t>     Domestic</a:t>
                      </a:r>
                      <a:endParaRPr lang="en-US" sz="1500" b="1" dirty="0">
                        <a:latin typeface="+mj-lt"/>
                        <a:cs typeface="Arial" pitchFamily="34" charset="0"/>
                      </a:endParaRPr>
                    </a:p>
                  </a:txBody>
                  <a:tcPr marL="91443" marR="91443" marT="45729" marB="45729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r" defTabSz="914400" rtl="0" eaLnBrk="1" fontAlgn="b" latinLnBrk="0" hangingPunct="1"/>
                      <a:r>
                        <a:rPr lang="en-IN" sz="14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5,55,007</a:t>
                      </a:r>
                      <a:endParaRPr lang="en-IN" sz="1400" b="0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6,27,850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6,43,328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656,923</a:t>
                      </a:r>
                      <a:endParaRPr lang="en-US" sz="1400" b="0" i="0" u="none" strike="noStrike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18.36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81000"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/>
                      <a:r>
                        <a:rPr lang="en-US" sz="1500" dirty="0" smtClean="0">
                          <a:latin typeface="+mj-lt"/>
                        </a:rPr>
                        <a:t>      Foreign</a:t>
                      </a:r>
                      <a:endParaRPr lang="en-US" sz="1500" b="1" dirty="0">
                        <a:latin typeface="+mj-lt"/>
                        <a:cs typeface="Arial" pitchFamily="34" charset="0"/>
                      </a:endParaRPr>
                    </a:p>
                  </a:txBody>
                  <a:tcPr marL="91443" marR="91443" marT="45729" marB="45729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r" defTabSz="914400" rtl="0" eaLnBrk="1" fontAlgn="b" latinLnBrk="0" hangingPunct="1"/>
                      <a:r>
                        <a:rPr lang="en-IN" sz="14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2,14,098</a:t>
                      </a:r>
                      <a:endParaRPr lang="en-IN" sz="1400" b="0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2,25,352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2,39,113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260,797</a:t>
                      </a:r>
                      <a:endParaRPr lang="en-US" sz="1400" b="0" i="0" u="none" strike="noStrike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21.81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+mj-lt"/>
                          <a:cs typeface="Arial" pitchFamily="34" charset="0"/>
                        </a:rPr>
                        <a:t>Global Deposits</a:t>
                      </a:r>
                      <a:endParaRPr lang="en-US" sz="1500" b="1" dirty="0">
                        <a:solidFill>
                          <a:schemeClr val="tx1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91443" marR="91443" marT="45729" marB="45729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4,32,282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4,76,974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5,00,875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518,432</a:t>
                      </a:r>
                      <a:endParaRPr lang="en-US" sz="1400" b="1" i="0" u="none" strike="noStrike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19.93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en-US" sz="1500" b="0" dirty="0" smtClean="0">
                          <a:latin typeface="+mj-lt"/>
                          <a:cs typeface="Arial" pitchFamily="34" charset="0"/>
                        </a:rPr>
                        <a:t>      Domestic</a:t>
                      </a:r>
                      <a:endParaRPr lang="en-US" sz="1500" b="0" dirty="0">
                        <a:latin typeface="+mj-lt"/>
                        <a:cs typeface="Arial" pitchFamily="34" charset="0"/>
                      </a:endParaRPr>
                    </a:p>
                  </a:txBody>
                  <a:tcPr marL="91443" marR="91443" marT="45729" marB="45729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kern="1200" dirty="0" smtClean="0">
                          <a:latin typeface="Arial" pitchFamily="34" charset="0"/>
                          <a:cs typeface="Arial" pitchFamily="34" charset="0"/>
                        </a:rPr>
                        <a:t>3,22,193</a:t>
                      </a:r>
                    </a:p>
                  </a:txBody>
                  <a:tcPr marL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3,63,590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3,81,454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388,377</a:t>
                      </a:r>
                      <a:endParaRPr lang="en-US" sz="1400" b="0" i="0" u="none" strike="noStrike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20.54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en-US" sz="1500" b="0" dirty="0" smtClean="0">
                          <a:latin typeface="+mj-lt"/>
                          <a:cs typeface="Arial" pitchFamily="34" charset="0"/>
                        </a:rPr>
                        <a:t>      Foreign</a:t>
                      </a:r>
                      <a:endParaRPr lang="en-US" sz="1500" b="0" dirty="0">
                        <a:latin typeface="+mj-lt"/>
                        <a:cs typeface="Arial" pitchFamily="34" charset="0"/>
                      </a:endParaRPr>
                    </a:p>
                  </a:txBody>
                  <a:tcPr marL="91443" marR="91443" marT="45729" marB="45729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kern="1200" dirty="0" smtClean="0">
                          <a:latin typeface="Arial" pitchFamily="34" charset="0"/>
                          <a:cs typeface="Arial" pitchFamily="34" charset="0"/>
                        </a:rPr>
                        <a:t>1,10,089</a:t>
                      </a:r>
                      <a:endParaRPr lang="en-US" sz="1400" kern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1,13,384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1,19,421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130,055</a:t>
                      </a:r>
                      <a:endParaRPr lang="en-US" sz="1400" b="0" i="0" u="none" strike="noStrike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18.14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5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Global Advances</a:t>
                      </a:r>
                      <a:endParaRPr lang="en-US" sz="15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43" marR="91443" marT="45729" marB="45729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3,36,823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3,76,228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3,81,566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399,288</a:t>
                      </a:r>
                      <a:endParaRPr lang="en-US" sz="1400" b="1" i="0" u="none" strike="noStrike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18.55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en-US" sz="1500" b="0" dirty="0" smtClean="0">
                          <a:latin typeface="+mj-lt"/>
                          <a:cs typeface="Arial" pitchFamily="34" charset="0"/>
                        </a:rPr>
                        <a:t>      Domestic</a:t>
                      </a:r>
                      <a:endParaRPr lang="en-US" sz="1500" b="0" dirty="0">
                        <a:latin typeface="+mj-lt"/>
                        <a:cs typeface="Arial" pitchFamily="34" charset="0"/>
                      </a:endParaRPr>
                    </a:p>
                  </a:txBody>
                  <a:tcPr marL="91443" marR="91443" marT="45729" marB="45729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2,32,814</a:t>
                      </a:r>
                      <a:endParaRPr lang="en-US" sz="1400" b="0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2,64,260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2,61,874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268,546</a:t>
                      </a:r>
                      <a:endParaRPr lang="en-US" sz="1400" b="0" i="0" u="none" strike="noStrike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15.35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en-US" sz="1500" b="0" dirty="0" smtClean="0">
                          <a:latin typeface="+mj-lt"/>
                          <a:cs typeface="Arial" pitchFamily="34" charset="0"/>
                        </a:rPr>
                        <a:t>      Foreign</a:t>
                      </a:r>
                      <a:endParaRPr lang="en-US" sz="1500" b="0" dirty="0">
                        <a:latin typeface="+mj-lt"/>
                        <a:cs typeface="Arial" pitchFamily="34" charset="0"/>
                      </a:endParaRPr>
                    </a:p>
                  </a:txBody>
                  <a:tcPr marL="91443" marR="91443" marT="45729" marB="45729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1,04,009</a:t>
                      </a:r>
                      <a:endParaRPr lang="en-US" sz="1400" b="0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1,11,968</a:t>
                      </a:r>
                      <a:endParaRPr lang="en-US" sz="1400" b="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1,19,692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130,742</a:t>
                      </a:r>
                      <a:endParaRPr lang="en-US" sz="1400" b="0" i="0" u="none" strike="noStrike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25.70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52400" y="381000"/>
            <a:ext cx="617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 smtClean="0">
                <a:solidFill>
                  <a:prstClr val="white"/>
                </a:solidFill>
                <a:latin typeface="Georgia" pitchFamily="18" charset="0"/>
              </a:rPr>
              <a:t>Business Growth</a:t>
            </a:r>
            <a:endParaRPr lang="en-IN" sz="2400" dirty="0">
              <a:solidFill>
                <a:prstClr val="white"/>
              </a:solidFill>
              <a:latin typeface="Georgia" pitchFamily="18" charset="0"/>
            </a:endParaRPr>
          </a:p>
        </p:txBody>
      </p:sp>
      <p:sp>
        <p:nvSpPr>
          <p:cNvPr id="6" name="TextBox 6"/>
          <p:cNvSpPr txBox="1">
            <a:spLocks noChangeArrowheads="1"/>
          </p:cNvSpPr>
          <p:nvPr/>
        </p:nvSpPr>
        <p:spPr bwMode="auto">
          <a:xfrm>
            <a:off x="7742831" y="1087777"/>
            <a:ext cx="121919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 dirty="0" smtClean="0">
                <a:solidFill>
                  <a:prstClr val="black"/>
                </a:solidFill>
                <a:latin typeface="Calibri"/>
              </a:rPr>
              <a:t>(</a:t>
            </a:r>
            <a:r>
              <a:rPr lang="en-US" sz="1200" dirty="0" smtClean="0">
                <a:solidFill>
                  <a:prstClr val="black"/>
                </a:solidFill>
                <a:latin typeface="Rupee Foradian" pitchFamily="34" charset="0"/>
              </a:rPr>
              <a:t>`.in</a:t>
            </a:r>
            <a:r>
              <a:rPr lang="en-US" sz="1200" dirty="0" smtClean="0">
                <a:solidFill>
                  <a:prstClr val="black"/>
                </a:solidFill>
                <a:latin typeface="Calibri"/>
              </a:rPr>
              <a:t> Crores)</a:t>
            </a:r>
            <a:endParaRPr lang="en-US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>
          <a:xfrm>
            <a:off x="7010400" y="6248400"/>
            <a:ext cx="2133600" cy="365125"/>
          </a:xfrm>
        </p:spPr>
        <p:txBody>
          <a:bodyPr/>
          <a:lstStyle/>
          <a:p>
            <a:pPr>
              <a:defRPr/>
            </a:pPr>
            <a:fld id="{4848823C-16F7-4AAC-A6A9-95356169AAF3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2000" y="6310953"/>
            <a:ext cx="7543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500" b="1" dirty="0" smtClean="0">
                <a:solidFill>
                  <a:schemeClr val="bg1"/>
                </a:solidFill>
                <a:latin typeface="+mj-lt"/>
              </a:rPr>
              <a:t>ADVANCES ARE GEARED  TOWARDS EFFICIENT CAPITAL ALLOCATION </a:t>
            </a:r>
            <a:endParaRPr lang="en-IN" sz="15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0756199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1641365528"/>
              </p:ext>
            </p:extLst>
          </p:nvPr>
        </p:nvGraphicFramePr>
        <p:xfrm>
          <a:off x="6172200" y="3810000"/>
          <a:ext cx="2971800" cy="2895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52400" y="381000"/>
            <a:ext cx="617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prstClr val="white"/>
                </a:solidFill>
                <a:latin typeface="Georgia" pitchFamily="18" charset="0"/>
              </a:rPr>
              <a:t>Financial Inclusion 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934200" y="6492875"/>
            <a:ext cx="2133600" cy="365125"/>
          </a:xfrm>
        </p:spPr>
        <p:txBody>
          <a:bodyPr/>
          <a:lstStyle/>
          <a:p>
            <a:pPr algn="r">
              <a:defRPr/>
            </a:pPr>
            <a:fld id="{6C93CF00-B228-4955-8010-5B9D95B15A70}" type="slidenum">
              <a:rPr lang="en-US" sz="1200" smtClean="0">
                <a:solidFill>
                  <a:prstClr val="black"/>
                </a:solidFill>
              </a:rPr>
              <a:pPr algn="r">
                <a:defRPr/>
              </a:pPr>
              <a:t>30</a:t>
            </a:fld>
            <a:endParaRPr lang="en-US" sz="1200" dirty="0">
              <a:solidFill>
                <a:prstClr val="black"/>
              </a:solidFill>
            </a:endParaRPr>
          </a:p>
        </p:txBody>
      </p:sp>
      <p:graphicFrame>
        <p:nvGraphicFramePr>
          <p:cNvPr id="9" name="Chart 8"/>
          <p:cNvGraphicFramePr/>
          <p:nvPr>
            <p:extLst>
              <p:ext uri="{D42A27DB-BD31-4B8C-83A1-F6EECF244321}">
                <p14:modId xmlns:p14="http://schemas.microsoft.com/office/powerpoint/2010/main" val="2260070230"/>
              </p:ext>
            </p:extLst>
          </p:nvPr>
        </p:nvGraphicFramePr>
        <p:xfrm>
          <a:off x="6246125" y="990600"/>
          <a:ext cx="2895600" cy="2514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1" name="Chart 10"/>
          <p:cNvGraphicFramePr/>
          <p:nvPr>
            <p:extLst>
              <p:ext uri="{D42A27DB-BD31-4B8C-83A1-F6EECF244321}">
                <p14:modId xmlns:p14="http://schemas.microsoft.com/office/powerpoint/2010/main" val="221608349"/>
              </p:ext>
            </p:extLst>
          </p:nvPr>
        </p:nvGraphicFramePr>
        <p:xfrm>
          <a:off x="21609" y="990600"/>
          <a:ext cx="3048000" cy="25984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2" name="Chart 11"/>
          <p:cNvGraphicFramePr/>
          <p:nvPr>
            <p:extLst>
              <p:ext uri="{D42A27DB-BD31-4B8C-83A1-F6EECF244321}">
                <p14:modId xmlns:p14="http://schemas.microsoft.com/office/powerpoint/2010/main" val="1134426959"/>
              </p:ext>
            </p:extLst>
          </p:nvPr>
        </p:nvGraphicFramePr>
        <p:xfrm>
          <a:off x="3048000" y="1114666"/>
          <a:ext cx="3048000" cy="2514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3" name="Chart 12"/>
          <p:cNvGraphicFramePr/>
          <p:nvPr>
            <p:extLst>
              <p:ext uri="{D42A27DB-BD31-4B8C-83A1-F6EECF244321}">
                <p14:modId xmlns:p14="http://schemas.microsoft.com/office/powerpoint/2010/main" val="973752758"/>
              </p:ext>
            </p:extLst>
          </p:nvPr>
        </p:nvGraphicFramePr>
        <p:xfrm>
          <a:off x="152400" y="3733800"/>
          <a:ext cx="3048000" cy="2895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14" name="Chart 13"/>
          <p:cNvGraphicFramePr/>
          <p:nvPr>
            <p:extLst>
              <p:ext uri="{D42A27DB-BD31-4B8C-83A1-F6EECF244321}">
                <p14:modId xmlns:p14="http://schemas.microsoft.com/office/powerpoint/2010/main" val="126117350"/>
              </p:ext>
            </p:extLst>
          </p:nvPr>
        </p:nvGraphicFramePr>
        <p:xfrm>
          <a:off x="3238500" y="3886200"/>
          <a:ext cx="28956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2" name="Rectangle 1"/>
          <p:cNvSpPr/>
          <p:nvPr/>
        </p:nvSpPr>
        <p:spPr>
          <a:xfrm>
            <a:off x="2950215" y="3670012"/>
            <a:ext cx="3229922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 lang="en-IN" sz="13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FLCs – </a:t>
            </a:r>
            <a:r>
              <a:rPr lang="en-US" dirty="0" smtClean="0"/>
              <a:t>No. Of </a:t>
            </a:r>
            <a:r>
              <a:rPr lang="en-US" dirty="0"/>
              <a:t>outdoor activities undertaken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60944" y="3593812"/>
            <a:ext cx="2509278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 lang="en-IN" sz="13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RSETI – No. of Candidates Trained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9023001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60337019"/>
              </p:ext>
            </p:extLst>
          </p:nvPr>
        </p:nvGraphicFramePr>
        <p:xfrm>
          <a:off x="533400" y="1752600"/>
          <a:ext cx="80010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352800" y="1143000"/>
            <a:ext cx="2362200" cy="408623"/>
          </a:xfrm>
          <a:prstGeom prst="roundRect">
            <a:avLst/>
          </a:prstGeom>
          <a:solidFill>
            <a:srgbClr val="F58220"/>
          </a:solidFill>
          <a:ln w="1270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30</a:t>
            </a:r>
            <a:r>
              <a:rPr lang="en-US" b="1" baseline="30000" dirty="0" smtClean="0">
                <a:solidFill>
                  <a:schemeClr val="bg1"/>
                </a:solidFill>
              </a:rPr>
              <a:t>th</a:t>
            </a:r>
            <a:r>
              <a:rPr lang="en-US" b="1" dirty="0" smtClean="0">
                <a:solidFill>
                  <a:schemeClr val="bg1"/>
                </a:solidFill>
              </a:rPr>
              <a:t> September, 2014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2400" y="381000"/>
            <a:ext cx="617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 smtClean="0">
                <a:solidFill>
                  <a:schemeClr val="bg1"/>
                </a:solidFill>
                <a:latin typeface="Georgia" pitchFamily="18" charset="0"/>
              </a:rPr>
              <a:t>Shareholding Pattern </a:t>
            </a:r>
            <a:endParaRPr lang="en-IN" sz="2400" dirty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324600"/>
            <a:ext cx="2133600" cy="365125"/>
          </a:xfrm>
        </p:spPr>
        <p:txBody>
          <a:bodyPr/>
          <a:lstStyle/>
          <a:p>
            <a:pPr>
              <a:defRPr/>
            </a:pPr>
            <a:fld id="{6C93CF00-B228-4955-8010-5B9D95B15A70}" type="slidenum">
              <a:rPr lang="en-US" smtClean="0">
                <a:solidFill>
                  <a:schemeClr val="tx1"/>
                </a:solidFill>
              </a:rPr>
              <a:pPr>
                <a:defRPr/>
              </a:pPr>
              <a:t>31</a:t>
            </a:fld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7"/>
          <p:cNvGrpSpPr/>
          <p:nvPr/>
        </p:nvGrpSpPr>
        <p:grpSpPr>
          <a:xfrm>
            <a:off x="279842" y="2895600"/>
            <a:ext cx="8406958" cy="499403"/>
            <a:chOff x="279842" y="1757471"/>
            <a:chExt cx="8406958" cy="457200"/>
          </a:xfrm>
        </p:grpSpPr>
        <p:sp>
          <p:nvSpPr>
            <p:cNvPr id="19" name="Rectangle 18"/>
            <p:cNvSpPr/>
            <p:nvPr/>
          </p:nvSpPr>
          <p:spPr>
            <a:xfrm>
              <a:off x="704418" y="1811049"/>
              <a:ext cx="7982382" cy="3053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endParaRPr lang="en-US" sz="1500" b="1" dirty="0">
                <a:solidFill>
                  <a:prstClr val="black"/>
                </a:solidFill>
              </a:endParaRPr>
            </a:p>
          </p:txBody>
        </p:sp>
        <p:pic>
          <p:nvPicPr>
            <p:cNvPr id="20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9842" y="1757471"/>
              <a:ext cx="35640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3" name="Group 20"/>
          <p:cNvGrpSpPr/>
          <p:nvPr/>
        </p:nvGrpSpPr>
        <p:grpSpPr>
          <a:xfrm>
            <a:off x="261161" y="3751614"/>
            <a:ext cx="8578039" cy="620426"/>
            <a:chOff x="253200" y="2470532"/>
            <a:chExt cx="8578039" cy="567996"/>
          </a:xfrm>
        </p:grpSpPr>
        <p:pic>
          <p:nvPicPr>
            <p:cNvPr id="22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3200" y="2525930"/>
              <a:ext cx="35640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3" name="Rectangle 22"/>
            <p:cNvSpPr/>
            <p:nvPr/>
          </p:nvSpPr>
          <p:spPr>
            <a:xfrm>
              <a:off x="726324" y="2470532"/>
              <a:ext cx="8104915" cy="56799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10000"/>
                </a:lnSpc>
              </a:pPr>
              <a:r>
                <a:rPr lang="en-US" sz="1600" b="1" dirty="0">
                  <a:solidFill>
                    <a:prstClr val="black"/>
                  </a:solidFill>
                </a:rPr>
                <a:t>Financial Inclusion &amp; Payment System Award </a:t>
              </a:r>
              <a:r>
                <a:rPr lang="en-US" sz="1600" dirty="0">
                  <a:solidFill>
                    <a:prstClr val="black"/>
                  </a:solidFill>
                </a:rPr>
                <a:t>by </a:t>
              </a:r>
              <a:r>
                <a:rPr lang="en-US" sz="1600" dirty="0" err="1">
                  <a:solidFill>
                    <a:prstClr val="black"/>
                  </a:solidFill>
                </a:rPr>
                <a:t>Elets</a:t>
              </a:r>
              <a:r>
                <a:rPr lang="en-US" sz="1600" dirty="0">
                  <a:solidFill>
                    <a:prstClr val="black"/>
                  </a:solidFill>
                </a:rPr>
                <a:t> Media at New Delhi at the hands of  Minister of Rural </a:t>
              </a:r>
              <a:r>
                <a:rPr lang="en-US" sz="1600" dirty="0" smtClean="0">
                  <a:solidFill>
                    <a:prstClr val="black"/>
                  </a:solidFill>
                </a:rPr>
                <a:t>Development.</a:t>
              </a:r>
              <a:endParaRPr lang="en-US" sz="1600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4" name="Group 23"/>
          <p:cNvGrpSpPr/>
          <p:nvPr/>
        </p:nvGrpSpPr>
        <p:grpSpPr>
          <a:xfrm>
            <a:off x="261161" y="4682199"/>
            <a:ext cx="8565529" cy="499403"/>
            <a:chOff x="253200" y="3302550"/>
            <a:chExt cx="8565529" cy="457200"/>
          </a:xfrm>
        </p:grpSpPr>
        <p:sp>
          <p:nvSpPr>
            <p:cNvPr id="25" name="Rectangle 24"/>
            <p:cNvSpPr/>
            <p:nvPr/>
          </p:nvSpPr>
          <p:spPr>
            <a:xfrm>
              <a:off x="716929" y="3302550"/>
              <a:ext cx="8101800" cy="33248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10000"/>
                </a:lnSpc>
              </a:pPr>
              <a:r>
                <a:rPr lang="en-US" sz="1600" dirty="0" smtClean="0">
                  <a:solidFill>
                    <a:prstClr val="black"/>
                  </a:solidFill>
                </a:rPr>
                <a:t>Bank has received </a:t>
              </a:r>
              <a:r>
                <a:rPr lang="en-US" sz="1600" b="1" dirty="0" err="1" smtClean="0">
                  <a:solidFill>
                    <a:prstClr val="black"/>
                  </a:solidFill>
                </a:rPr>
                <a:t>Skoch</a:t>
              </a:r>
              <a:r>
                <a:rPr lang="en-US" sz="1600" b="1" dirty="0" smtClean="0">
                  <a:solidFill>
                    <a:prstClr val="black"/>
                  </a:solidFill>
                </a:rPr>
                <a:t> award </a:t>
              </a:r>
              <a:r>
                <a:rPr lang="en-US" sz="1600" dirty="0" smtClean="0">
                  <a:solidFill>
                    <a:prstClr val="black"/>
                  </a:solidFill>
                </a:rPr>
                <a:t>2013 for IT innovation</a:t>
              </a:r>
              <a:r>
                <a:rPr lang="en-US" sz="1500" dirty="0" smtClean="0">
                  <a:solidFill>
                    <a:prstClr val="black"/>
                  </a:solidFill>
                </a:rPr>
                <a:t>.</a:t>
              </a:r>
              <a:endParaRPr lang="en-US" sz="1500" dirty="0">
                <a:solidFill>
                  <a:prstClr val="black"/>
                </a:solidFill>
              </a:endParaRPr>
            </a:p>
          </p:txBody>
        </p:sp>
        <p:pic>
          <p:nvPicPr>
            <p:cNvPr id="26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3200" y="3302550"/>
              <a:ext cx="35640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5" name="Group 26"/>
          <p:cNvGrpSpPr/>
          <p:nvPr/>
        </p:nvGrpSpPr>
        <p:grpSpPr>
          <a:xfrm>
            <a:off x="240690" y="5323174"/>
            <a:ext cx="8586000" cy="620426"/>
            <a:chOff x="253200" y="3938129"/>
            <a:chExt cx="8586000" cy="567995"/>
          </a:xfrm>
        </p:grpSpPr>
        <p:pic>
          <p:nvPicPr>
            <p:cNvPr id="28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3200" y="4025157"/>
              <a:ext cx="35640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9" name="Rectangle 28"/>
            <p:cNvSpPr/>
            <p:nvPr/>
          </p:nvSpPr>
          <p:spPr>
            <a:xfrm>
              <a:off x="769962" y="3938129"/>
              <a:ext cx="8069238" cy="56799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10000"/>
                </a:lnSpc>
              </a:pPr>
              <a:r>
                <a:rPr lang="en-US" sz="1600" dirty="0">
                  <a:solidFill>
                    <a:prstClr val="black"/>
                  </a:solidFill>
                </a:rPr>
                <a:t>Bank has received “</a:t>
              </a:r>
              <a:r>
                <a:rPr lang="en-US" sz="1600" b="1" dirty="0">
                  <a:solidFill>
                    <a:prstClr val="black"/>
                  </a:solidFill>
                </a:rPr>
                <a:t>Best Banker</a:t>
              </a:r>
              <a:r>
                <a:rPr lang="en-US" sz="1600" dirty="0">
                  <a:solidFill>
                    <a:prstClr val="black"/>
                  </a:solidFill>
                </a:rPr>
                <a:t>” award at the India SME excellence Awards-2013, </a:t>
              </a:r>
              <a:r>
                <a:rPr lang="en-US" sz="1600" dirty="0" smtClean="0">
                  <a:solidFill>
                    <a:prstClr val="black"/>
                  </a:solidFill>
                </a:rPr>
                <a:t>for </a:t>
              </a:r>
              <a:r>
                <a:rPr lang="en-US" sz="1600" dirty="0">
                  <a:solidFill>
                    <a:prstClr val="black"/>
                  </a:solidFill>
                </a:rPr>
                <a:t>exemplary contribution in Banking Sector</a:t>
              </a:r>
              <a:r>
                <a:rPr lang="en-US" sz="1600" dirty="0" smtClean="0">
                  <a:solidFill>
                    <a:prstClr val="black"/>
                  </a:solidFill>
                </a:rPr>
                <a:t>.</a:t>
              </a:r>
              <a:endParaRPr lang="en-US" sz="1600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302104" y="2111618"/>
            <a:ext cx="8428334" cy="503460"/>
            <a:chOff x="302104" y="2111618"/>
            <a:chExt cx="8428334" cy="503460"/>
          </a:xfrm>
        </p:grpSpPr>
        <p:sp>
          <p:nvSpPr>
            <p:cNvPr id="30" name="Rectangle 29"/>
            <p:cNvSpPr/>
            <p:nvPr/>
          </p:nvSpPr>
          <p:spPr>
            <a:xfrm>
              <a:off x="737400" y="2111618"/>
              <a:ext cx="7993038" cy="34624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10000"/>
                </a:lnSpc>
              </a:pPr>
              <a:r>
                <a:rPr lang="en-US" sz="1600" dirty="0" smtClean="0">
                  <a:solidFill>
                    <a:prstClr val="black"/>
                  </a:solidFill>
                </a:rPr>
                <a:t>Bank received the Award CIO 100 2014 for the </a:t>
              </a:r>
              <a:r>
                <a:rPr lang="en-US" sz="1600" b="1" dirty="0" smtClean="0">
                  <a:solidFill>
                    <a:prstClr val="black"/>
                  </a:solidFill>
                </a:rPr>
                <a:t>product </a:t>
              </a:r>
              <a:r>
                <a:rPr lang="en-US" sz="1600" b="1" dirty="0" err="1" smtClean="0">
                  <a:solidFill>
                    <a:prstClr val="black"/>
                  </a:solidFill>
                </a:rPr>
                <a:t>Startoken</a:t>
              </a:r>
              <a:r>
                <a:rPr lang="en-US" sz="1600" b="1" dirty="0" smtClean="0">
                  <a:solidFill>
                    <a:prstClr val="black"/>
                  </a:solidFill>
                </a:rPr>
                <a:t> NG</a:t>
              </a:r>
              <a:endParaRPr lang="en-US" sz="1600" b="1" dirty="0">
                <a:solidFill>
                  <a:prstClr val="black"/>
                </a:solidFill>
              </a:endParaRPr>
            </a:p>
          </p:txBody>
        </p:sp>
        <p:pic>
          <p:nvPicPr>
            <p:cNvPr id="32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2104" y="2115675"/>
              <a:ext cx="356400" cy="49940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21" name="TextBox 20"/>
          <p:cNvSpPr txBox="1"/>
          <p:nvPr/>
        </p:nvSpPr>
        <p:spPr>
          <a:xfrm>
            <a:off x="152400" y="381000"/>
            <a:ext cx="617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 smtClean="0">
                <a:solidFill>
                  <a:prstClr val="white"/>
                </a:solidFill>
                <a:latin typeface="Georgia" pitchFamily="18" charset="0"/>
              </a:rPr>
              <a:t>Awards &amp; Recognition</a:t>
            </a:r>
            <a:endParaRPr lang="en-IN" sz="2400" dirty="0">
              <a:solidFill>
                <a:prstClr val="white"/>
              </a:solidFill>
              <a:latin typeface="Georgia" pitchFamily="18" charset="0"/>
            </a:endParaRPr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2"/>
          </p:nvPr>
        </p:nvSpPr>
        <p:spPr>
          <a:xfrm>
            <a:off x="6858000" y="6248400"/>
            <a:ext cx="2133600" cy="365125"/>
          </a:xfrm>
        </p:spPr>
        <p:txBody>
          <a:bodyPr/>
          <a:lstStyle/>
          <a:p>
            <a:pPr>
              <a:defRPr/>
            </a:pPr>
            <a:fld id="{6C93CF00-B228-4955-8010-5B9D95B15A70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32</a:t>
            </a:fld>
            <a:endParaRPr lang="en-US">
              <a:solidFill>
                <a:prstClr val="black"/>
              </a:solidFill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306716" y="1329397"/>
            <a:ext cx="8519974" cy="499403"/>
            <a:chOff x="306716" y="1329397"/>
            <a:chExt cx="8519974" cy="499403"/>
          </a:xfrm>
        </p:grpSpPr>
        <p:pic>
          <p:nvPicPr>
            <p:cNvPr id="31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6716" y="1329397"/>
              <a:ext cx="356400" cy="49940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36" name="Rectangle 35"/>
            <p:cNvSpPr/>
            <p:nvPr/>
          </p:nvSpPr>
          <p:spPr>
            <a:xfrm>
              <a:off x="833652" y="1371600"/>
              <a:ext cx="7993038" cy="3631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10000"/>
                </a:lnSpc>
              </a:pPr>
              <a:r>
                <a:rPr lang="en-US" sz="1600" dirty="0">
                  <a:solidFill>
                    <a:prstClr val="black"/>
                  </a:solidFill>
                </a:rPr>
                <a:t>Bank received </a:t>
              </a:r>
              <a:r>
                <a:rPr lang="en-US" sz="1600" dirty="0" err="1">
                  <a:solidFill>
                    <a:prstClr val="black"/>
                  </a:solidFill>
                </a:rPr>
                <a:t>Skoch</a:t>
              </a:r>
              <a:r>
                <a:rPr lang="en-US" sz="1600" dirty="0">
                  <a:solidFill>
                    <a:prstClr val="black"/>
                  </a:solidFill>
                </a:rPr>
                <a:t> Group </a:t>
              </a:r>
              <a:r>
                <a:rPr lang="en-US" sz="1600" b="1" dirty="0">
                  <a:solidFill>
                    <a:prstClr val="black"/>
                  </a:solidFill>
                </a:rPr>
                <a:t>Financial Inclusion Deepening Award </a:t>
              </a:r>
              <a:r>
                <a:rPr lang="en-US" sz="1600" dirty="0">
                  <a:solidFill>
                    <a:prstClr val="black"/>
                  </a:solidFill>
                </a:rPr>
                <a:t>– </a:t>
              </a:r>
              <a:r>
                <a:rPr lang="en-US" sz="1600" dirty="0" smtClean="0">
                  <a:solidFill>
                    <a:prstClr val="black"/>
                  </a:solidFill>
                </a:rPr>
                <a:t>June 2014</a:t>
              </a:r>
              <a:endParaRPr lang="en-US" sz="1600" dirty="0">
                <a:solidFill>
                  <a:prstClr val="black"/>
                </a:solidFill>
              </a:endParaRPr>
            </a:p>
          </p:txBody>
        </p:sp>
      </p:grpSp>
      <p:sp>
        <p:nvSpPr>
          <p:cNvPr id="37" name="Rectangle 36"/>
          <p:cNvSpPr/>
          <p:nvPr/>
        </p:nvSpPr>
        <p:spPr>
          <a:xfrm>
            <a:off x="762000" y="2810686"/>
            <a:ext cx="7993038" cy="620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0000"/>
              </a:lnSpc>
            </a:pPr>
            <a:r>
              <a:rPr lang="en-US" sz="1600" dirty="0" smtClean="0">
                <a:solidFill>
                  <a:prstClr val="black"/>
                </a:solidFill>
              </a:rPr>
              <a:t>Bank won </a:t>
            </a:r>
            <a:r>
              <a:rPr lang="en-US" sz="1600" b="1" dirty="0" smtClean="0">
                <a:solidFill>
                  <a:prstClr val="black"/>
                </a:solidFill>
              </a:rPr>
              <a:t>IT excellence award </a:t>
            </a:r>
            <a:r>
              <a:rPr lang="en-US" sz="1600" dirty="0" smtClean="0">
                <a:solidFill>
                  <a:prstClr val="black"/>
                </a:solidFill>
              </a:rPr>
              <a:t>by ETNOW and VMW are for effectively implementing Virtualization in the Bank.</a:t>
            </a:r>
            <a:endParaRPr lang="en-US" sz="16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058782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228600" y="376535"/>
            <a:ext cx="662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 smtClean="0">
                <a:solidFill>
                  <a:schemeClr val="bg1"/>
                </a:solidFill>
                <a:latin typeface="Georgia" pitchFamily="18" charset="0"/>
              </a:rPr>
              <a:t>Growth  Drivers for FY15</a:t>
            </a:r>
            <a:endParaRPr lang="en-IN" sz="2400" dirty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990600" y="1524000"/>
            <a:ext cx="685800" cy="4648200"/>
          </a:xfrm>
          <a:prstGeom prst="rect">
            <a:avLst/>
          </a:prstGeom>
          <a:solidFill>
            <a:srgbClr val="F5822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 smtClean="0">
                <a:solidFill>
                  <a:schemeClr val="lt1"/>
                </a:solidFill>
              </a:rPr>
              <a:t>G</a:t>
            </a:r>
          </a:p>
          <a:p>
            <a:pPr algn="ctr"/>
            <a:r>
              <a:rPr lang="en-IN" sz="2000" b="1" dirty="0" smtClean="0">
                <a:solidFill>
                  <a:schemeClr val="lt1"/>
                </a:solidFill>
              </a:rPr>
              <a:t>R</a:t>
            </a:r>
          </a:p>
          <a:p>
            <a:pPr algn="ctr"/>
            <a:r>
              <a:rPr lang="en-IN" sz="2000" b="1" dirty="0" smtClean="0">
                <a:solidFill>
                  <a:schemeClr val="lt1"/>
                </a:solidFill>
              </a:rPr>
              <a:t>O</a:t>
            </a:r>
          </a:p>
          <a:p>
            <a:pPr algn="ctr"/>
            <a:r>
              <a:rPr lang="en-IN" sz="2000" b="1" dirty="0" smtClean="0">
                <a:solidFill>
                  <a:schemeClr val="lt1"/>
                </a:solidFill>
              </a:rPr>
              <a:t>W</a:t>
            </a:r>
          </a:p>
          <a:p>
            <a:pPr algn="ctr"/>
            <a:r>
              <a:rPr lang="en-IN" sz="2000" b="1" dirty="0" smtClean="0">
                <a:solidFill>
                  <a:schemeClr val="lt1"/>
                </a:solidFill>
              </a:rPr>
              <a:t>T</a:t>
            </a:r>
          </a:p>
          <a:p>
            <a:pPr algn="ctr"/>
            <a:r>
              <a:rPr lang="en-IN" sz="2000" b="1" dirty="0" smtClean="0">
                <a:solidFill>
                  <a:schemeClr val="lt1"/>
                </a:solidFill>
              </a:rPr>
              <a:t>H</a:t>
            </a:r>
          </a:p>
          <a:p>
            <a:pPr algn="ctr"/>
            <a:r>
              <a:rPr lang="en-IN" sz="2000" b="1" dirty="0" smtClean="0">
                <a:solidFill>
                  <a:schemeClr val="lt1"/>
                </a:solidFill>
              </a:rPr>
              <a:t> </a:t>
            </a:r>
          </a:p>
          <a:p>
            <a:pPr algn="ctr"/>
            <a:r>
              <a:rPr lang="en-IN" sz="2000" b="1" dirty="0" smtClean="0">
                <a:solidFill>
                  <a:schemeClr val="lt1"/>
                </a:solidFill>
              </a:rPr>
              <a:t>D</a:t>
            </a:r>
          </a:p>
          <a:p>
            <a:pPr algn="ctr"/>
            <a:r>
              <a:rPr lang="en-IN" sz="2000" b="1" dirty="0" smtClean="0">
                <a:solidFill>
                  <a:schemeClr val="lt1"/>
                </a:solidFill>
              </a:rPr>
              <a:t>R</a:t>
            </a:r>
          </a:p>
          <a:p>
            <a:pPr algn="ctr"/>
            <a:r>
              <a:rPr lang="en-IN" sz="2000" b="1" dirty="0" smtClean="0">
                <a:solidFill>
                  <a:schemeClr val="lt1"/>
                </a:solidFill>
              </a:rPr>
              <a:t>I</a:t>
            </a:r>
          </a:p>
          <a:p>
            <a:pPr algn="ctr"/>
            <a:r>
              <a:rPr lang="en-IN" sz="2000" b="1" dirty="0" smtClean="0">
                <a:solidFill>
                  <a:schemeClr val="lt1"/>
                </a:solidFill>
              </a:rPr>
              <a:t>V</a:t>
            </a:r>
          </a:p>
          <a:p>
            <a:pPr algn="ctr"/>
            <a:r>
              <a:rPr lang="en-IN" sz="2000" b="1" dirty="0" smtClean="0">
                <a:solidFill>
                  <a:schemeClr val="lt1"/>
                </a:solidFill>
              </a:rPr>
              <a:t>E</a:t>
            </a:r>
          </a:p>
          <a:p>
            <a:pPr algn="ctr"/>
            <a:r>
              <a:rPr lang="en-IN" sz="2000" b="1" dirty="0" smtClean="0">
                <a:solidFill>
                  <a:schemeClr val="lt1"/>
                </a:solidFill>
              </a:rPr>
              <a:t>R</a:t>
            </a:r>
          </a:p>
          <a:p>
            <a:pPr algn="ctr"/>
            <a:r>
              <a:rPr lang="en-IN" sz="2000" b="1" dirty="0" smtClean="0">
                <a:solidFill>
                  <a:schemeClr val="lt1"/>
                </a:solidFill>
              </a:rPr>
              <a:t>S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2286000" y="1524000"/>
            <a:ext cx="6019800" cy="609600"/>
          </a:xfrm>
          <a:prstGeom prst="rect">
            <a:avLst/>
          </a:prstGeom>
          <a:solidFill>
            <a:srgbClr val="007DC5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b="1" dirty="0" smtClean="0"/>
              <a:t>SCALING UP RETAIL &amp; SME LOANS</a:t>
            </a:r>
            <a:endParaRPr lang="en-IN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2286000" y="2514600"/>
            <a:ext cx="6019800" cy="609600"/>
          </a:xfrm>
          <a:prstGeom prst="rect">
            <a:avLst/>
          </a:prstGeom>
          <a:solidFill>
            <a:srgbClr val="007DC5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b="1" dirty="0" smtClean="0"/>
              <a:t>BUOYANCY IN FEE INCOME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2286000" y="3505200"/>
            <a:ext cx="6019800" cy="609600"/>
          </a:xfrm>
          <a:prstGeom prst="rect">
            <a:avLst/>
          </a:prstGeom>
          <a:solidFill>
            <a:srgbClr val="007DC5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b="1" dirty="0" smtClean="0"/>
              <a:t>PRE-EMPTIVE &amp; PREVENTIVE NPA MANAGEMENT</a:t>
            </a:r>
            <a:endParaRPr lang="en-IN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2286000" y="4495800"/>
            <a:ext cx="6019800" cy="609600"/>
          </a:xfrm>
          <a:prstGeom prst="rect">
            <a:avLst/>
          </a:prstGeom>
          <a:solidFill>
            <a:srgbClr val="007DC5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b="1" dirty="0" smtClean="0"/>
              <a:t>IMPROVED ENGAGEMENT WITH CUSTOMERS</a:t>
            </a:r>
            <a:endParaRPr lang="en-IN" b="1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934200" y="6356352"/>
            <a:ext cx="2133600" cy="365125"/>
          </a:xfrm>
        </p:spPr>
        <p:txBody>
          <a:bodyPr/>
          <a:lstStyle/>
          <a:p>
            <a:pPr>
              <a:defRPr/>
            </a:pPr>
            <a:fld id="{18EEDA1A-98BC-41D8-AF55-D1017DE3E8A2}" type="slidenum">
              <a:rPr lang="en-US" smtClean="0">
                <a:solidFill>
                  <a:schemeClr val="tx1"/>
                </a:solidFill>
              </a:rPr>
              <a:pPr>
                <a:defRPr/>
              </a:pPr>
              <a:t>33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86000" y="5454868"/>
            <a:ext cx="6019800" cy="609600"/>
          </a:xfrm>
          <a:prstGeom prst="rect">
            <a:avLst/>
          </a:prstGeom>
          <a:solidFill>
            <a:srgbClr val="007DC5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b="1" dirty="0" smtClean="0"/>
              <a:t>TACTICAL CHANNEL IMPROVEMENTS</a:t>
            </a:r>
          </a:p>
        </p:txBody>
      </p:sp>
    </p:spTree>
    <p:extLst>
      <p:ext uri="{BB962C8B-B14F-4D97-AF65-F5344CB8AC3E}">
        <p14:creationId xmlns:p14="http://schemas.microsoft.com/office/powerpoint/2010/main" val="128915854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58000" y="6356352"/>
            <a:ext cx="2133600" cy="365125"/>
          </a:xfrm>
        </p:spPr>
        <p:txBody>
          <a:bodyPr/>
          <a:lstStyle/>
          <a:p>
            <a:pPr>
              <a:defRPr/>
            </a:pPr>
            <a:fld id="{56803924-5DE7-42F2-8EF0-EF6ED971809B}" type="slidenum">
              <a:rPr lang="en-US" smtClean="0">
                <a:solidFill>
                  <a:schemeClr val="tx1"/>
                </a:solidFill>
              </a:rPr>
              <a:pPr>
                <a:defRPr/>
              </a:pPr>
              <a:t>34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8752" y="381000"/>
            <a:ext cx="617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prstClr val="white"/>
                </a:solidFill>
                <a:latin typeface="Georgia" pitchFamily="18" charset="0"/>
              </a:rPr>
              <a:t>Update on Initiatives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600200"/>
            <a:ext cx="7315200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en-US" sz="1500" b="1" dirty="0" smtClean="0">
                <a:solidFill>
                  <a:prstClr val="black"/>
                </a:solidFill>
              </a:rPr>
              <a:t> </a:t>
            </a:r>
            <a:r>
              <a:rPr lang="en-US" sz="1600" b="1" dirty="0" smtClean="0">
                <a:solidFill>
                  <a:prstClr val="black"/>
                </a:solidFill>
              </a:rPr>
              <a:t>Retail </a:t>
            </a:r>
            <a:r>
              <a:rPr lang="en-US" sz="1600" b="1" dirty="0">
                <a:solidFill>
                  <a:prstClr val="black"/>
                </a:solidFill>
              </a:rPr>
              <a:t>Business Centers (RBC)</a:t>
            </a:r>
            <a:r>
              <a:rPr lang="en-US" sz="1600" dirty="0">
                <a:solidFill>
                  <a:prstClr val="black"/>
                </a:solidFill>
              </a:rPr>
              <a:t> </a:t>
            </a:r>
            <a:r>
              <a:rPr lang="en-US" sz="1600" dirty="0" smtClean="0">
                <a:solidFill>
                  <a:prstClr val="black"/>
                </a:solidFill>
              </a:rPr>
              <a:t> are  50 in operational, more than double, whereas </a:t>
            </a:r>
            <a:r>
              <a:rPr lang="en-US" sz="1600" b="1" dirty="0" smtClean="0">
                <a:solidFill>
                  <a:prstClr val="black"/>
                </a:solidFill>
              </a:rPr>
              <a:t>SME City Centre </a:t>
            </a:r>
            <a:r>
              <a:rPr lang="en-US" sz="1600" dirty="0" smtClean="0">
                <a:solidFill>
                  <a:prstClr val="black"/>
                </a:solidFill>
              </a:rPr>
              <a:t>28 in operational, more than 50% higher in compared to last year</a:t>
            </a:r>
          </a:p>
          <a:p>
            <a:pPr algn="just"/>
            <a:endParaRPr lang="en-US" sz="1000" dirty="0" smtClean="0">
              <a:solidFill>
                <a:prstClr val="black"/>
              </a:solidFill>
            </a:endParaRPr>
          </a:p>
          <a:p>
            <a:pPr algn="just">
              <a:buFont typeface="Wingdings" pitchFamily="2" charset="2"/>
              <a:buChar char="v"/>
            </a:pPr>
            <a:r>
              <a:rPr lang="en-US" sz="1600" b="1" dirty="0" smtClean="0">
                <a:solidFill>
                  <a:prstClr val="black"/>
                </a:solidFill>
              </a:rPr>
              <a:t> </a:t>
            </a:r>
            <a:r>
              <a:rPr lang="en-US" sz="1600" dirty="0" smtClean="0">
                <a:solidFill>
                  <a:prstClr val="black"/>
                </a:solidFill>
              </a:rPr>
              <a:t>Loan portfolio growth in Retail has been 18% </a:t>
            </a:r>
            <a:r>
              <a:rPr lang="en-US" sz="1600" dirty="0" err="1" smtClean="0">
                <a:solidFill>
                  <a:prstClr val="black"/>
                </a:solidFill>
              </a:rPr>
              <a:t>YoY</a:t>
            </a:r>
            <a:r>
              <a:rPr lang="en-US" sz="1600" dirty="0" smtClean="0">
                <a:solidFill>
                  <a:prstClr val="black"/>
                </a:solidFill>
              </a:rPr>
              <a:t>, whereas schematic retail has grown by 28%. </a:t>
            </a:r>
          </a:p>
          <a:p>
            <a:pPr algn="just"/>
            <a:endParaRPr lang="en-US" sz="1000" dirty="0" smtClean="0">
              <a:solidFill>
                <a:prstClr val="black"/>
              </a:solidFill>
            </a:endParaRPr>
          </a:p>
          <a:p>
            <a:pPr algn="just">
              <a:buFont typeface="Wingdings" pitchFamily="2" charset="2"/>
              <a:buChar char="v"/>
            </a:pPr>
            <a:r>
              <a:rPr lang="en-US" sz="1600" dirty="0" smtClean="0">
                <a:solidFill>
                  <a:prstClr val="black"/>
                </a:solidFill>
              </a:rPr>
              <a:t> IN Micro and small enterprises have registered a growth of 21.1% </a:t>
            </a:r>
            <a:r>
              <a:rPr lang="en-US" sz="1600" dirty="0" err="1" smtClean="0">
                <a:solidFill>
                  <a:prstClr val="black"/>
                </a:solidFill>
              </a:rPr>
              <a:t>YoY</a:t>
            </a:r>
            <a:endParaRPr lang="en-US" sz="1600" dirty="0" smtClean="0">
              <a:solidFill>
                <a:prstClr val="black"/>
              </a:solidFill>
            </a:endParaRPr>
          </a:p>
          <a:p>
            <a:pPr algn="just"/>
            <a:endParaRPr lang="en-US" sz="1000" dirty="0" smtClean="0">
              <a:solidFill>
                <a:prstClr val="black"/>
              </a:solidFill>
            </a:endParaRPr>
          </a:p>
          <a:p>
            <a:pPr algn="just">
              <a:buFont typeface="Wingdings" pitchFamily="2" charset="2"/>
              <a:buChar char="v"/>
            </a:pPr>
            <a:r>
              <a:rPr lang="en-US" sz="1600" dirty="0" smtClean="0">
                <a:solidFill>
                  <a:prstClr val="black"/>
                </a:solidFill>
              </a:rPr>
              <a:t>Bank has extended 24,425 units secured under CGTMSE amounting to Rs. 1607 Cr during 1</a:t>
            </a:r>
            <a:r>
              <a:rPr lang="en-US" sz="1600" baseline="30000" dirty="0" smtClean="0">
                <a:solidFill>
                  <a:prstClr val="black"/>
                </a:solidFill>
              </a:rPr>
              <a:t>st</a:t>
            </a:r>
            <a:r>
              <a:rPr lang="en-US" sz="1600" dirty="0" smtClean="0">
                <a:solidFill>
                  <a:prstClr val="black"/>
                </a:solidFill>
              </a:rPr>
              <a:t> Half. </a:t>
            </a:r>
          </a:p>
          <a:p>
            <a:pPr algn="just"/>
            <a:endParaRPr lang="en-US" sz="1000" dirty="0" smtClean="0">
              <a:solidFill>
                <a:prstClr val="black"/>
              </a:solidFill>
            </a:endParaRPr>
          </a:p>
          <a:p>
            <a:pPr algn="just">
              <a:buFont typeface="Wingdings" pitchFamily="2" charset="2"/>
              <a:buChar char="v"/>
            </a:pPr>
            <a:r>
              <a:rPr lang="en-US" sz="1600" dirty="0" smtClean="0">
                <a:solidFill>
                  <a:prstClr val="black"/>
                </a:solidFill>
              </a:rPr>
              <a:t>Bank has entered with </a:t>
            </a:r>
            <a:r>
              <a:rPr lang="en-US" sz="1600" dirty="0" err="1" smtClean="0">
                <a:solidFill>
                  <a:prstClr val="black"/>
                </a:solidFill>
              </a:rPr>
              <a:t>Maruti</a:t>
            </a:r>
            <a:r>
              <a:rPr lang="en-US" sz="1600" dirty="0" smtClean="0">
                <a:solidFill>
                  <a:prstClr val="black"/>
                </a:solidFill>
              </a:rPr>
              <a:t>, Tata Motors and Ashok Leyland for financing their dealers. 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447800" y="1066800"/>
            <a:ext cx="6172200" cy="533400"/>
          </a:xfrm>
          <a:prstGeom prst="roundRect">
            <a:avLst/>
          </a:prstGeom>
          <a:solidFill>
            <a:srgbClr val="F5822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prstClr val="white"/>
                </a:solidFill>
              </a:rPr>
              <a:t>RETAIL &amp; SME</a:t>
            </a:r>
            <a:endParaRPr lang="en-US" b="1" dirty="0">
              <a:solidFill>
                <a:prstClr val="white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1447800" y="4495800"/>
            <a:ext cx="6172200" cy="533400"/>
          </a:xfrm>
          <a:prstGeom prst="roundRect">
            <a:avLst/>
          </a:prstGeom>
          <a:solidFill>
            <a:srgbClr val="F5822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prstClr val="white"/>
                </a:solidFill>
              </a:rPr>
              <a:t>BUYONANCY IN FEE INCOME</a:t>
            </a:r>
            <a:endParaRPr lang="en-US" b="1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14400" y="5105400"/>
            <a:ext cx="6781800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en-US" sz="1600" b="1" dirty="0" smtClean="0">
                <a:solidFill>
                  <a:prstClr val="black"/>
                </a:solidFill>
              </a:rPr>
              <a:t>  </a:t>
            </a:r>
            <a:r>
              <a:rPr lang="en-US" sz="1600" dirty="0" smtClean="0">
                <a:solidFill>
                  <a:prstClr val="black"/>
                </a:solidFill>
              </a:rPr>
              <a:t>A Sharp increase is expected in Fee Income during 2</a:t>
            </a:r>
            <a:r>
              <a:rPr lang="en-US" sz="1600" baseline="30000" dirty="0" smtClean="0">
                <a:solidFill>
                  <a:prstClr val="black"/>
                </a:solidFill>
              </a:rPr>
              <a:t>nd</a:t>
            </a:r>
            <a:r>
              <a:rPr lang="en-US" sz="1600" dirty="0" smtClean="0">
                <a:solidFill>
                  <a:prstClr val="black"/>
                </a:solidFill>
              </a:rPr>
              <a:t> Half Year of this FY. </a:t>
            </a:r>
          </a:p>
          <a:p>
            <a:pPr algn="just"/>
            <a:r>
              <a:rPr lang="en-US" sz="1000" dirty="0" smtClean="0">
                <a:solidFill>
                  <a:prstClr val="black"/>
                </a:solidFill>
              </a:rPr>
              <a:t> </a:t>
            </a:r>
          </a:p>
          <a:p>
            <a:pPr algn="just">
              <a:buFont typeface="Wingdings" pitchFamily="2" charset="2"/>
              <a:buChar char="v"/>
            </a:pPr>
            <a:r>
              <a:rPr lang="en-US" sz="1600" dirty="0" smtClean="0">
                <a:solidFill>
                  <a:prstClr val="black"/>
                </a:solidFill>
              </a:rPr>
              <a:t> Transaction banking as gathered momentum</a:t>
            </a:r>
          </a:p>
          <a:p>
            <a:pPr algn="just"/>
            <a:endParaRPr lang="en-US" sz="1000" dirty="0" smtClean="0">
              <a:solidFill>
                <a:prstClr val="black"/>
              </a:solidFill>
            </a:endParaRPr>
          </a:p>
          <a:p>
            <a:pPr algn="just">
              <a:buFont typeface="Wingdings" pitchFamily="2" charset="2"/>
              <a:buChar char="v"/>
            </a:pPr>
            <a:r>
              <a:rPr lang="en-US" sz="1600" dirty="0" smtClean="0">
                <a:solidFill>
                  <a:prstClr val="black"/>
                </a:solidFill>
              </a:rPr>
              <a:t> Merchant banking subsidiary has been floated. </a:t>
            </a:r>
          </a:p>
          <a:p>
            <a:pPr algn="just">
              <a:buFont typeface="Wingdings" pitchFamily="2" charset="2"/>
              <a:buChar char="v"/>
            </a:pPr>
            <a:endParaRPr lang="en-US" sz="1000" dirty="0" smtClean="0">
              <a:solidFill>
                <a:prstClr val="black"/>
              </a:solidFill>
            </a:endParaRPr>
          </a:p>
          <a:p>
            <a:pPr algn="just">
              <a:buFont typeface="Wingdings" pitchFamily="2" charset="2"/>
              <a:buChar char="v"/>
            </a:pPr>
            <a:r>
              <a:rPr lang="en-US" sz="1600" dirty="0" smtClean="0">
                <a:solidFill>
                  <a:prstClr val="black"/>
                </a:solidFill>
              </a:rPr>
              <a:t> Movement in yield curve has been favorable </a:t>
            </a:r>
            <a:r>
              <a:rPr lang="en-US" sz="1500" dirty="0" smtClean="0">
                <a:solidFill>
                  <a:prstClr val="black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52688653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E222BE-9C33-4613-B7F7-0DA0A1598D0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68580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6803924-5DE7-42F2-8EF0-EF6ED971809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38752" y="381000"/>
            <a:ext cx="617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prstClr val="white"/>
                </a:solidFill>
                <a:latin typeface="Georgia" pitchFamily="18" charset="0"/>
              </a:rPr>
              <a:t>Update on Initiatives </a:t>
            </a:r>
            <a:r>
              <a:rPr lang="fr-FR" sz="2400" dirty="0" err="1" smtClean="0">
                <a:solidFill>
                  <a:prstClr val="white"/>
                </a:solidFill>
                <a:latin typeface="Georgia" pitchFamily="18" charset="0"/>
              </a:rPr>
              <a:t>Contd</a:t>
            </a:r>
            <a:r>
              <a:rPr lang="fr-FR" sz="2400" dirty="0" smtClean="0">
                <a:solidFill>
                  <a:prstClr val="white"/>
                </a:solidFill>
                <a:latin typeface="Georgia" pitchFamily="18" charset="0"/>
              </a:rPr>
              <a:t>….</a:t>
            </a:r>
          </a:p>
        </p:txBody>
      </p:sp>
      <p:sp>
        <p:nvSpPr>
          <p:cNvPr id="10" name="Rectangle 9"/>
          <p:cNvSpPr/>
          <p:nvPr/>
        </p:nvSpPr>
        <p:spPr>
          <a:xfrm>
            <a:off x="760862" y="4114800"/>
            <a:ext cx="7392538" cy="18312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en-US" sz="1600" b="1" dirty="0" smtClean="0">
                <a:solidFill>
                  <a:prstClr val="black"/>
                </a:solidFill>
              </a:rPr>
              <a:t> </a:t>
            </a:r>
            <a:r>
              <a:rPr lang="en-US" sz="1600" dirty="0" smtClean="0">
                <a:solidFill>
                  <a:prstClr val="black"/>
                </a:solidFill>
              </a:rPr>
              <a:t>In 1</a:t>
            </a:r>
            <a:r>
              <a:rPr lang="en-US" sz="1600" baseline="30000" dirty="0" smtClean="0">
                <a:solidFill>
                  <a:prstClr val="black"/>
                </a:solidFill>
              </a:rPr>
              <a:t>st</a:t>
            </a:r>
            <a:r>
              <a:rPr lang="en-US" sz="1600" dirty="0" smtClean="0">
                <a:solidFill>
                  <a:prstClr val="black"/>
                </a:solidFill>
              </a:rPr>
              <a:t> Half, we have added 1,522 ATMs (FY14: 4225), 107 Future-ready branches      (FY 14:130 ) and 195 e-galleries (FY14:55).</a:t>
            </a:r>
          </a:p>
          <a:p>
            <a:pPr algn="just"/>
            <a:endParaRPr lang="en-US" sz="1100" dirty="0" smtClean="0">
              <a:solidFill>
                <a:prstClr val="black"/>
              </a:solidFill>
            </a:endParaRPr>
          </a:p>
          <a:p>
            <a:pPr algn="just">
              <a:buFont typeface="Wingdings" pitchFamily="2" charset="2"/>
              <a:buChar char="v"/>
            </a:pPr>
            <a:r>
              <a:rPr lang="en-US" sz="1600" dirty="0" smtClean="0">
                <a:solidFill>
                  <a:prstClr val="black"/>
                </a:solidFill>
              </a:rPr>
              <a:t> First PSU bank to launch Instant-Money-Transfer on all ATMs nationwide.  </a:t>
            </a:r>
          </a:p>
          <a:p>
            <a:pPr algn="just"/>
            <a:endParaRPr lang="en-US" sz="1100" dirty="0" smtClean="0">
              <a:solidFill>
                <a:prstClr val="black"/>
              </a:solidFill>
            </a:endParaRPr>
          </a:p>
          <a:p>
            <a:pPr algn="just">
              <a:buFont typeface="Wingdings" pitchFamily="2" charset="2"/>
              <a:buChar char="v"/>
            </a:pPr>
            <a:r>
              <a:rPr lang="en-US" sz="1600" dirty="0" smtClean="0">
                <a:solidFill>
                  <a:prstClr val="black"/>
                </a:solidFill>
              </a:rPr>
              <a:t> First PSU bank to launch Face-book Page. </a:t>
            </a:r>
          </a:p>
          <a:p>
            <a:pPr algn="just"/>
            <a:endParaRPr lang="en-US" sz="1100" dirty="0" smtClean="0">
              <a:solidFill>
                <a:prstClr val="black"/>
              </a:solidFill>
            </a:endParaRPr>
          </a:p>
          <a:p>
            <a:pPr algn="just">
              <a:buFont typeface="Wingdings" pitchFamily="2" charset="2"/>
              <a:buChar char="v"/>
            </a:pPr>
            <a:r>
              <a:rPr lang="en-US" sz="1600" dirty="0" smtClean="0">
                <a:solidFill>
                  <a:prstClr val="black"/>
                </a:solidFill>
              </a:rPr>
              <a:t> Over 35 Lakhs accounts have been opened under PMJDY. 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1371600" y="3399472"/>
            <a:ext cx="6172200" cy="533400"/>
          </a:xfrm>
          <a:prstGeom prst="roundRect">
            <a:avLst/>
          </a:prstGeom>
          <a:solidFill>
            <a:srgbClr val="F5822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prstClr val="white"/>
                </a:solidFill>
              </a:rPr>
              <a:t>IMPROVED ENGAGEMENT WITH CUSTOMER</a:t>
            </a:r>
            <a:endParaRPr lang="en-US" b="1" dirty="0">
              <a:solidFill>
                <a:prstClr val="white"/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1295400" y="1371600"/>
            <a:ext cx="6172200" cy="533400"/>
          </a:xfrm>
          <a:prstGeom prst="roundRect">
            <a:avLst/>
          </a:prstGeom>
          <a:solidFill>
            <a:srgbClr val="F5822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prstClr val="white"/>
                </a:solidFill>
              </a:rPr>
              <a:t>PRE-EMPTIVE AND PREVENTIVE NPA MANAGEMENT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62000" y="1925360"/>
            <a:ext cx="697229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en-US" sz="1600" dirty="0">
                <a:solidFill>
                  <a:prstClr val="black"/>
                </a:solidFill>
              </a:rPr>
              <a:t> </a:t>
            </a:r>
            <a:r>
              <a:rPr lang="en-US" sz="1600" b="1" dirty="0" smtClean="0">
                <a:solidFill>
                  <a:prstClr val="black"/>
                </a:solidFill>
              </a:rPr>
              <a:t> </a:t>
            </a:r>
            <a:r>
              <a:rPr lang="en-US" sz="1600" dirty="0" smtClean="0">
                <a:solidFill>
                  <a:prstClr val="black"/>
                </a:solidFill>
              </a:rPr>
              <a:t>In 1</a:t>
            </a:r>
            <a:r>
              <a:rPr lang="en-US" sz="1600" baseline="30000" dirty="0" smtClean="0">
                <a:solidFill>
                  <a:prstClr val="black"/>
                </a:solidFill>
              </a:rPr>
              <a:t>st</a:t>
            </a:r>
            <a:r>
              <a:rPr lang="en-US" sz="1600" dirty="0" smtClean="0">
                <a:solidFill>
                  <a:prstClr val="black"/>
                </a:solidFill>
              </a:rPr>
              <a:t> Half,  Recovery in NPA accounts excluding Sale to ARC has been more than whole of last year. </a:t>
            </a:r>
          </a:p>
          <a:p>
            <a:pPr algn="just"/>
            <a:endParaRPr lang="en-US" sz="1600" dirty="0" smtClean="0">
              <a:solidFill>
                <a:prstClr val="black"/>
              </a:solidFill>
            </a:endParaRPr>
          </a:p>
          <a:p>
            <a:pPr algn="just">
              <a:buFont typeface="Wingdings" pitchFamily="2" charset="2"/>
              <a:buChar char="v"/>
            </a:pPr>
            <a:r>
              <a:rPr lang="en-US" sz="1600" dirty="0" smtClean="0">
                <a:solidFill>
                  <a:prstClr val="black"/>
                </a:solidFill>
              </a:rPr>
              <a:t>  Bank has </a:t>
            </a:r>
            <a:r>
              <a:rPr lang="en-IN" sz="1600" dirty="0" smtClean="0"/>
              <a:t>revamped its risk assessment systems in all areas of risk and has also built in predictive systems for indentifying the weakness in advances</a:t>
            </a:r>
            <a:r>
              <a:rPr lang="en-US" sz="1600" dirty="0" smtClean="0">
                <a:solidFill>
                  <a:prstClr val="black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566310009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E222BE-9C33-4613-B7F7-0DA0A1598D06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36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381000"/>
            <a:ext cx="662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 smtClean="0">
                <a:solidFill>
                  <a:prstClr val="white"/>
                </a:solidFill>
                <a:latin typeface="Georgia" pitchFamily="18" charset="0"/>
              </a:rPr>
              <a:t>Way Forward	</a:t>
            </a:r>
            <a:endParaRPr lang="en-IN" sz="2400" dirty="0">
              <a:solidFill>
                <a:prstClr val="white"/>
              </a:solidFill>
              <a:latin typeface="Georgia" pitchFamily="18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990600" y="1066800"/>
            <a:ext cx="3048000" cy="533400"/>
          </a:xfrm>
          <a:prstGeom prst="roundRect">
            <a:avLst/>
          </a:prstGeom>
          <a:solidFill>
            <a:srgbClr val="007DC5"/>
          </a:solidFill>
          <a:ln w="31750">
            <a:solidFill>
              <a:srgbClr val="007DC5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b="1" dirty="0" smtClean="0">
                <a:solidFill>
                  <a:prstClr val="white"/>
                </a:solidFill>
              </a:rPr>
              <a:t>Loan Growth </a:t>
            </a:r>
            <a:endParaRPr lang="en-IN" b="1" dirty="0">
              <a:solidFill>
                <a:prstClr val="white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990600" y="1752600"/>
            <a:ext cx="3048000" cy="533400"/>
          </a:xfrm>
          <a:prstGeom prst="roundRect">
            <a:avLst/>
          </a:prstGeom>
          <a:solidFill>
            <a:srgbClr val="007DC5"/>
          </a:solidFill>
          <a:ln w="317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b="1" dirty="0" smtClean="0">
                <a:solidFill>
                  <a:prstClr val="white"/>
                </a:solidFill>
              </a:rPr>
              <a:t>Net Interest Margin </a:t>
            </a:r>
            <a:endParaRPr lang="en-IN" b="1" dirty="0">
              <a:solidFill>
                <a:prstClr val="white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990600" y="2362200"/>
            <a:ext cx="3048000" cy="533400"/>
          </a:xfrm>
          <a:prstGeom prst="roundRect">
            <a:avLst/>
          </a:prstGeom>
          <a:solidFill>
            <a:srgbClr val="007DC5"/>
          </a:solidFill>
          <a:ln w="317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b="1" dirty="0" smtClean="0">
                <a:solidFill>
                  <a:prstClr val="white"/>
                </a:solidFill>
              </a:rPr>
              <a:t>Fee Income Growth </a:t>
            </a:r>
            <a:endParaRPr lang="en-IN" b="1" dirty="0">
              <a:solidFill>
                <a:prstClr val="white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990600" y="2971800"/>
            <a:ext cx="3048000" cy="533400"/>
          </a:xfrm>
          <a:prstGeom prst="roundRect">
            <a:avLst/>
          </a:prstGeom>
          <a:solidFill>
            <a:srgbClr val="007DC5"/>
          </a:solidFill>
          <a:ln w="317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b="1" dirty="0" smtClean="0">
                <a:solidFill>
                  <a:prstClr val="white"/>
                </a:solidFill>
              </a:rPr>
              <a:t>Gross NPA</a:t>
            </a:r>
            <a:endParaRPr lang="en-IN" b="1" dirty="0">
              <a:solidFill>
                <a:prstClr val="white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990600" y="3581400"/>
            <a:ext cx="3048000" cy="533400"/>
          </a:xfrm>
          <a:prstGeom prst="roundRect">
            <a:avLst/>
          </a:prstGeom>
          <a:solidFill>
            <a:srgbClr val="007DC5"/>
          </a:solidFill>
          <a:ln w="317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b="1" dirty="0" smtClean="0">
                <a:solidFill>
                  <a:prstClr val="white"/>
                </a:solidFill>
              </a:rPr>
              <a:t>Net NPA</a:t>
            </a:r>
            <a:endParaRPr lang="en-IN" b="1" dirty="0">
              <a:solidFill>
                <a:prstClr val="white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990600" y="4800600"/>
            <a:ext cx="3048000" cy="533400"/>
          </a:xfrm>
          <a:prstGeom prst="roundRect">
            <a:avLst/>
          </a:prstGeom>
          <a:solidFill>
            <a:srgbClr val="007DC5"/>
          </a:solidFill>
          <a:ln w="317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b="1" dirty="0" smtClean="0">
                <a:solidFill>
                  <a:prstClr val="white"/>
                </a:solidFill>
              </a:rPr>
              <a:t>CASA Growth </a:t>
            </a:r>
            <a:endParaRPr lang="en-IN" b="1" dirty="0">
              <a:solidFill>
                <a:prstClr val="white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990600" y="5486400"/>
            <a:ext cx="3048000" cy="533400"/>
          </a:xfrm>
          <a:prstGeom prst="roundRect">
            <a:avLst/>
          </a:prstGeom>
          <a:solidFill>
            <a:srgbClr val="007DC5"/>
          </a:solidFill>
          <a:ln w="317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b="1" dirty="0" smtClean="0">
                <a:solidFill>
                  <a:prstClr val="white"/>
                </a:solidFill>
              </a:rPr>
              <a:t>Additional Branches </a:t>
            </a:r>
            <a:endParaRPr lang="en-IN" b="1" dirty="0">
              <a:solidFill>
                <a:prstClr val="white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5562600" y="1066800"/>
            <a:ext cx="1828800" cy="533400"/>
          </a:xfrm>
          <a:prstGeom prst="roundRect">
            <a:avLst/>
          </a:prstGeom>
          <a:solidFill>
            <a:srgbClr val="F58220"/>
          </a:solidFill>
          <a:ln w="317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b="1" dirty="0" smtClean="0">
                <a:solidFill>
                  <a:prstClr val="white"/>
                </a:solidFill>
              </a:rPr>
              <a:t>14% to 16%</a:t>
            </a:r>
            <a:endParaRPr lang="en-IN" b="1" dirty="0">
              <a:solidFill>
                <a:prstClr val="white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5562600" y="1752600"/>
            <a:ext cx="1828800" cy="533400"/>
          </a:xfrm>
          <a:prstGeom prst="roundRect">
            <a:avLst/>
          </a:prstGeom>
          <a:solidFill>
            <a:srgbClr val="F58220"/>
          </a:solidFill>
          <a:ln w="317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1400" b="1" dirty="0" smtClean="0">
                <a:solidFill>
                  <a:prstClr val="white"/>
                </a:solidFill>
              </a:rPr>
              <a:t>2.75% (Domestic)</a:t>
            </a:r>
          </a:p>
          <a:p>
            <a:pPr algn="ctr"/>
            <a:r>
              <a:rPr lang="en-IN" sz="1400" b="1" dirty="0" smtClean="0">
                <a:solidFill>
                  <a:prstClr val="white"/>
                </a:solidFill>
              </a:rPr>
              <a:t>1.5% (International)</a:t>
            </a:r>
            <a:endParaRPr lang="en-IN" sz="1400" b="1" dirty="0">
              <a:solidFill>
                <a:prstClr val="white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5562600" y="2362200"/>
            <a:ext cx="1828800" cy="533400"/>
          </a:xfrm>
          <a:prstGeom prst="roundRect">
            <a:avLst/>
          </a:prstGeom>
          <a:solidFill>
            <a:srgbClr val="F58220"/>
          </a:solidFill>
          <a:ln w="317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b="1" dirty="0" smtClean="0">
                <a:solidFill>
                  <a:prstClr val="white"/>
                </a:solidFill>
              </a:rPr>
              <a:t>20%</a:t>
            </a:r>
            <a:endParaRPr lang="en-IN" b="1" dirty="0">
              <a:solidFill>
                <a:prstClr val="white"/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5562600" y="2971800"/>
            <a:ext cx="1828800" cy="533400"/>
          </a:xfrm>
          <a:prstGeom prst="roundRect">
            <a:avLst/>
          </a:prstGeom>
          <a:solidFill>
            <a:srgbClr val="F58220"/>
          </a:solidFill>
          <a:ln w="317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b="1" dirty="0" smtClean="0">
                <a:solidFill>
                  <a:prstClr val="white"/>
                </a:solidFill>
              </a:rPr>
              <a:t>Below 3%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5562600" y="3581400"/>
            <a:ext cx="1828800" cy="533400"/>
          </a:xfrm>
          <a:prstGeom prst="roundRect">
            <a:avLst/>
          </a:prstGeom>
          <a:solidFill>
            <a:srgbClr val="F58220"/>
          </a:solidFill>
          <a:ln w="317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b="1" dirty="0" smtClean="0">
                <a:solidFill>
                  <a:prstClr val="white"/>
                </a:solidFill>
              </a:rPr>
              <a:t>Below 2%</a:t>
            </a:r>
            <a:endParaRPr lang="en-IN" b="1" dirty="0">
              <a:solidFill>
                <a:prstClr val="white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5562600" y="4800600"/>
            <a:ext cx="1828800" cy="533400"/>
          </a:xfrm>
          <a:prstGeom prst="roundRect">
            <a:avLst/>
          </a:prstGeom>
          <a:solidFill>
            <a:srgbClr val="F58220"/>
          </a:solidFill>
          <a:ln w="317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b="1" dirty="0" smtClean="0">
                <a:solidFill>
                  <a:prstClr val="white"/>
                </a:solidFill>
              </a:rPr>
              <a:t>20%</a:t>
            </a:r>
            <a:endParaRPr lang="en-IN" b="1" dirty="0">
              <a:solidFill>
                <a:prstClr val="white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5562600" y="5486400"/>
            <a:ext cx="1828800" cy="533400"/>
          </a:xfrm>
          <a:prstGeom prst="roundRect">
            <a:avLst/>
          </a:prstGeom>
          <a:solidFill>
            <a:srgbClr val="F58220"/>
          </a:solidFill>
          <a:ln w="317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b="1" dirty="0" smtClean="0">
                <a:solidFill>
                  <a:prstClr val="white"/>
                </a:solidFill>
              </a:rPr>
              <a:t>300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990600" y="6172200"/>
            <a:ext cx="3048000" cy="533400"/>
          </a:xfrm>
          <a:prstGeom prst="roundRect">
            <a:avLst/>
          </a:prstGeom>
          <a:solidFill>
            <a:srgbClr val="007DC5"/>
          </a:solidFill>
          <a:ln w="317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b="1" dirty="0" smtClean="0">
                <a:solidFill>
                  <a:prstClr val="white"/>
                </a:solidFill>
              </a:rPr>
              <a:t>Additional ATMs </a:t>
            </a:r>
            <a:endParaRPr lang="en-IN" b="1" dirty="0">
              <a:solidFill>
                <a:prstClr val="white"/>
              </a:solidFill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5562600" y="6172200"/>
            <a:ext cx="1828800" cy="533400"/>
          </a:xfrm>
          <a:prstGeom prst="roundRect">
            <a:avLst/>
          </a:prstGeom>
          <a:solidFill>
            <a:srgbClr val="F58220"/>
          </a:solidFill>
          <a:ln w="317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b="1" dirty="0" smtClean="0">
                <a:solidFill>
                  <a:prstClr val="white"/>
                </a:solidFill>
              </a:rPr>
              <a:t>1000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990600" y="4191000"/>
            <a:ext cx="3048000" cy="533400"/>
          </a:xfrm>
          <a:prstGeom prst="roundRect">
            <a:avLst/>
          </a:prstGeom>
          <a:solidFill>
            <a:srgbClr val="007DC5"/>
          </a:solidFill>
          <a:ln w="317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b="1" dirty="0" smtClean="0">
                <a:solidFill>
                  <a:prstClr val="white"/>
                </a:solidFill>
              </a:rPr>
              <a:t>Provision Coverage Ratio</a:t>
            </a:r>
            <a:endParaRPr lang="en-IN" b="1" dirty="0">
              <a:solidFill>
                <a:prstClr val="white"/>
              </a:solidFill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5562600" y="4191000"/>
            <a:ext cx="1828800" cy="533400"/>
          </a:xfrm>
          <a:prstGeom prst="roundRect">
            <a:avLst/>
          </a:prstGeom>
          <a:solidFill>
            <a:srgbClr val="F58220"/>
          </a:solidFill>
          <a:ln w="317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b="1" dirty="0" smtClean="0">
                <a:solidFill>
                  <a:prstClr val="white"/>
                </a:solidFill>
              </a:rPr>
              <a:t>58 to59 </a:t>
            </a:r>
            <a:r>
              <a:rPr lang="en-IN" b="1" dirty="0" smtClean="0">
                <a:solidFill>
                  <a:prstClr val="white"/>
                </a:solidFill>
              </a:rPr>
              <a:t>%</a:t>
            </a:r>
            <a:endParaRPr lang="en-IN" b="1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7876490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981200" y="3124200"/>
            <a:ext cx="5257800" cy="523220"/>
          </a:xfrm>
          <a:prstGeom prst="rect">
            <a:avLst/>
          </a:prstGeom>
          <a:solidFill>
            <a:srgbClr val="007DC5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IN" sz="2800" dirty="0" smtClean="0">
                <a:solidFill>
                  <a:schemeClr val="bg1"/>
                </a:solidFill>
                <a:latin typeface="Georgia" pitchFamily="18" charset="0"/>
              </a:rPr>
              <a:t>THANK YOU!</a:t>
            </a:r>
            <a:endParaRPr lang="en-IN" sz="2800" dirty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3" name="Slide Number Placeholder 7"/>
          <p:cNvSpPr>
            <a:spLocks noGrp="1"/>
          </p:cNvSpPr>
          <p:nvPr>
            <p:ph type="sldNum" sz="quarter" idx="4294967295"/>
          </p:nvPr>
        </p:nvSpPr>
        <p:spPr>
          <a:xfrm>
            <a:off x="6934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pPr algn="r">
              <a:defRPr/>
            </a:pPr>
            <a:fld id="{18EEDA1A-98BC-41D8-AF55-D1017DE3E8A2}" type="slidenum">
              <a:rPr lang="en-US" sz="1200" smtClean="0">
                <a:solidFill>
                  <a:schemeClr val="tx1"/>
                </a:solidFill>
              </a:rPr>
              <a:pPr algn="r">
                <a:defRPr/>
              </a:pPr>
              <a:t>37</a:t>
            </a:fld>
            <a:endParaRPr lang="en-US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22281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Chart 13"/>
          <p:cNvGraphicFramePr/>
          <p:nvPr>
            <p:extLst>
              <p:ext uri="{D42A27DB-BD31-4B8C-83A1-F6EECF244321}">
                <p14:modId xmlns:p14="http://schemas.microsoft.com/office/powerpoint/2010/main" val="3396892612"/>
              </p:ext>
            </p:extLst>
          </p:nvPr>
        </p:nvGraphicFramePr>
        <p:xfrm>
          <a:off x="228600" y="990600"/>
          <a:ext cx="4419600" cy="2971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Rounded Rectangle 5"/>
          <p:cNvSpPr/>
          <p:nvPr/>
        </p:nvSpPr>
        <p:spPr>
          <a:xfrm>
            <a:off x="7086600" y="2422525"/>
            <a:ext cx="1905000" cy="9144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>
              <a:spcBef>
                <a:spcPts val="600"/>
              </a:spcBef>
              <a:spcAft>
                <a:spcPts val="600"/>
              </a:spcAft>
              <a:defRPr/>
            </a:pPr>
            <a:endParaRPr lang="en-US" sz="1500" b="1" dirty="0">
              <a:solidFill>
                <a:prstClr val="black"/>
              </a:solidFill>
            </a:endParaRPr>
          </a:p>
          <a:p>
            <a:pPr algn="ctr">
              <a:defRPr/>
            </a:pPr>
            <a:r>
              <a:rPr lang="en-US" sz="1500" b="1" dirty="0">
                <a:solidFill>
                  <a:prstClr val="black"/>
                </a:solidFill>
              </a:rPr>
              <a:t>Savings </a:t>
            </a:r>
            <a:r>
              <a:rPr lang="en-US" sz="1500" b="1" dirty="0" smtClean="0">
                <a:solidFill>
                  <a:prstClr val="black"/>
                </a:solidFill>
              </a:rPr>
              <a:t>Deposit</a:t>
            </a:r>
          </a:p>
          <a:p>
            <a:pPr algn="ctr">
              <a:defRPr/>
            </a:pPr>
            <a:r>
              <a:rPr lang="en-US" sz="1500" dirty="0" err="1" smtClean="0">
                <a:solidFill>
                  <a:prstClr val="black"/>
                </a:solidFill>
              </a:rPr>
              <a:t>YoY</a:t>
            </a:r>
            <a:r>
              <a:rPr lang="en-US" sz="1500" dirty="0" smtClean="0">
                <a:solidFill>
                  <a:prstClr val="black"/>
                </a:solidFill>
              </a:rPr>
              <a:t> Growth:11.06%</a:t>
            </a:r>
            <a:endParaRPr lang="en-US" sz="1500" dirty="0">
              <a:solidFill>
                <a:prstClr val="black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  <a:defRPr/>
            </a:pPr>
            <a:endParaRPr lang="en-US" sz="1500" dirty="0">
              <a:solidFill>
                <a:prstClr val="black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5029200" y="2422525"/>
            <a:ext cx="1905000" cy="90805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Bef>
                <a:spcPts val="600"/>
              </a:spcBef>
              <a:spcAft>
                <a:spcPts val="600"/>
              </a:spcAft>
              <a:defRPr/>
            </a:pPr>
            <a:endParaRPr lang="en-US" sz="1500" b="1" dirty="0">
              <a:solidFill>
                <a:prstClr val="black"/>
              </a:solidFill>
            </a:endParaRPr>
          </a:p>
          <a:p>
            <a:pPr algn="ctr">
              <a:defRPr/>
            </a:pPr>
            <a:r>
              <a:rPr lang="en-US" sz="1500" b="1" dirty="0" smtClean="0">
                <a:solidFill>
                  <a:prstClr val="black"/>
                </a:solidFill>
              </a:rPr>
              <a:t>Current Deposit </a:t>
            </a:r>
            <a:endParaRPr lang="en-US" sz="1500" b="1" dirty="0">
              <a:solidFill>
                <a:prstClr val="black"/>
              </a:solidFill>
            </a:endParaRPr>
          </a:p>
          <a:p>
            <a:pPr algn="ctr">
              <a:lnSpc>
                <a:spcPts val="1920"/>
              </a:lnSpc>
              <a:defRPr/>
            </a:pPr>
            <a:r>
              <a:rPr lang="en-US" sz="1500" dirty="0" err="1" smtClean="0">
                <a:solidFill>
                  <a:prstClr val="black"/>
                </a:solidFill>
              </a:rPr>
              <a:t>YoY</a:t>
            </a:r>
            <a:r>
              <a:rPr lang="en-US" sz="1500" dirty="0" smtClean="0">
                <a:solidFill>
                  <a:prstClr val="black"/>
                </a:solidFill>
              </a:rPr>
              <a:t> Growth: 18.55%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  <a:defRPr/>
            </a:pPr>
            <a:endParaRPr lang="en-US" sz="1500" dirty="0">
              <a:solidFill>
                <a:prstClr val="black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7086600" y="1454150"/>
            <a:ext cx="1875692" cy="90805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1500" b="1" dirty="0">
              <a:solidFill>
                <a:prstClr val="black"/>
              </a:solidFill>
            </a:endParaRPr>
          </a:p>
          <a:p>
            <a:pPr algn="ctr">
              <a:defRPr/>
            </a:pPr>
            <a:r>
              <a:rPr lang="en-US" sz="1500" b="1" dirty="0">
                <a:solidFill>
                  <a:prstClr val="black"/>
                </a:solidFill>
              </a:rPr>
              <a:t>CASA </a:t>
            </a:r>
          </a:p>
          <a:p>
            <a:pPr algn="ctr">
              <a:lnSpc>
                <a:spcPts val="1920"/>
              </a:lnSpc>
              <a:defRPr/>
            </a:pPr>
            <a:r>
              <a:rPr lang="en-US" sz="1500" dirty="0" err="1" smtClean="0">
                <a:solidFill>
                  <a:prstClr val="black"/>
                </a:solidFill>
              </a:rPr>
              <a:t>YoY</a:t>
            </a:r>
            <a:r>
              <a:rPr lang="en-US" sz="1500" dirty="0" smtClean="0">
                <a:solidFill>
                  <a:prstClr val="black"/>
                </a:solidFill>
              </a:rPr>
              <a:t> Growth: 12.27%</a:t>
            </a:r>
          </a:p>
          <a:p>
            <a:pPr algn="ctr">
              <a:defRPr/>
            </a:pPr>
            <a:endParaRPr lang="en-US" sz="1500" dirty="0">
              <a:solidFill>
                <a:prstClr val="black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52400" y="381000"/>
            <a:ext cx="617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 smtClean="0">
                <a:solidFill>
                  <a:prstClr val="white"/>
                </a:solidFill>
                <a:latin typeface="Georgia" pitchFamily="18" charset="0"/>
              </a:rPr>
              <a:t>CASA Profile</a:t>
            </a:r>
            <a:endParaRPr lang="en-IN" sz="2400" dirty="0">
              <a:solidFill>
                <a:prstClr val="white"/>
              </a:solidFill>
              <a:latin typeface="Georgia" pitchFamily="18" charset="0"/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0"/>
          </p:nvPr>
        </p:nvSpPr>
        <p:spPr>
          <a:xfrm>
            <a:off x="6934200" y="6289344"/>
            <a:ext cx="2133600" cy="365125"/>
          </a:xfrm>
        </p:spPr>
        <p:txBody>
          <a:bodyPr/>
          <a:lstStyle/>
          <a:p>
            <a:pPr>
              <a:defRPr/>
            </a:pPr>
            <a:fld id="{6C93CF00-B228-4955-8010-5B9D95B15A70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4</a:t>
            </a:fld>
            <a:endParaRPr lang="en-US">
              <a:solidFill>
                <a:prstClr val="black"/>
              </a:solidFill>
            </a:endParaRPr>
          </a:p>
        </p:txBody>
      </p:sp>
      <p:graphicFrame>
        <p:nvGraphicFramePr>
          <p:cNvPr id="21" name="Chart 20"/>
          <p:cNvGraphicFramePr/>
          <p:nvPr>
            <p:extLst>
              <p:ext uri="{D42A27DB-BD31-4B8C-83A1-F6EECF244321}">
                <p14:modId xmlns:p14="http://schemas.microsoft.com/office/powerpoint/2010/main" val="678535706"/>
              </p:ext>
            </p:extLst>
          </p:nvPr>
        </p:nvGraphicFramePr>
        <p:xfrm>
          <a:off x="4618892" y="3756223"/>
          <a:ext cx="4343400" cy="2565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7960292" y="1004500"/>
            <a:ext cx="103130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r" eaLnBrk="0" fontAlgn="b" hangingPunct="0"/>
            <a:r>
              <a:rPr lang="en-US" sz="1200" dirty="0" smtClean="0">
                <a:solidFill>
                  <a:prstClr val="black"/>
                </a:solidFill>
              </a:rPr>
              <a:t>(</a:t>
            </a:r>
            <a:r>
              <a:rPr lang="en-US" sz="1200" dirty="0" smtClean="0">
                <a:solidFill>
                  <a:prstClr val="black"/>
                </a:solidFill>
                <a:latin typeface="Rupee Foradian" pitchFamily="34" charset="0"/>
              </a:rPr>
              <a:t>`.</a:t>
            </a:r>
            <a:r>
              <a:rPr lang="en-US" sz="1200" dirty="0" smtClean="0">
                <a:solidFill>
                  <a:prstClr val="black"/>
                </a:solidFill>
              </a:rPr>
              <a:t> in </a:t>
            </a:r>
            <a:r>
              <a:rPr lang="en-US" sz="1200" dirty="0" err="1" smtClean="0">
                <a:solidFill>
                  <a:prstClr val="black"/>
                </a:solidFill>
              </a:rPr>
              <a:t>Crores</a:t>
            </a:r>
            <a:r>
              <a:rPr lang="en-US" sz="1200" dirty="0" smtClean="0">
                <a:solidFill>
                  <a:prstClr val="black"/>
                </a:solidFill>
              </a:rPr>
              <a:t>)</a:t>
            </a: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5058508" y="1418978"/>
            <a:ext cx="1875692" cy="90805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1500" b="1" dirty="0">
              <a:solidFill>
                <a:prstClr val="black"/>
              </a:solidFill>
            </a:endParaRPr>
          </a:p>
          <a:p>
            <a:pPr algn="ctr">
              <a:defRPr/>
            </a:pPr>
            <a:r>
              <a:rPr lang="en-US" sz="1500" b="1" dirty="0" smtClean="0">
                <a:solidFill>
                  <a:prstClr val="black"/>
                </a:solidFill>
              </a:rPr>
              <a:t>CASA Ratio: </a:t>
            </a:r>
          </a:p>
          <a:p>
            <a:pPr algn="ctr">
              <a:defRPr/>
            </a:pPr>
            <a:r>
              <a:rPr lang="en-US" sz="1500" b="1" dirty="0" smtClean="0">
                <a:solidFill>
                  <a:prstClr val="black"/>
                </a:solidFill>
              </a:rPr>
              <a:t>28.40 </a:t>
            </a:r>
            <a:r>
              <a:rPr lang="en-US" sz="1500" dirty="0" smtClean="0">
                <a:solidFill>
                  <a:prstClr val="black"/>
                </a:solidFill>
              </a:rPr>
              <a:t>%</a:t>
            </a:r>
          </a:p>
          <a:p>
            <a:pPr algn="ctr">
              <a:defRPr/>
            </a:pPr>
            <a:endParaRPr lang="en-US" sz="1500" dirty="0">
              <a:solidFill>
                <a:prstClr val="black"/>
              </a:solidFill>
            </a:endParaRPr>
          </a:p>
        </p:txBody>
      </p:sp>
      <p:graphicFrame>
        <p:nvGraphicFramePr>
          <p:cNvPr id="20" name="Chart 19"/>
          <p:cNvGraphicFramePr/>
          <p:nvPr>
            <p:extLst>
              <p:ext uri="{D42A27DB-BD31-4B8C-83A1-F6EECF244321}">
                <p14:modId xmlns:p14="http://schemas.microsoft.com/office/powerpoint/2010/main" val="2747352056"/>
              </p:ext>
            </p:extLst>
          </p:nvPr>
        </p:nvGraphicFramePr>
        <p:xfrm>
          <a:off x="152400" y="3810000"/>
          <a:ext cx="4343400" cy="2565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1676400" y="6321623"/>
            <a:ext cx="5257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</a:rPr>
              <a:t>CONSISTENT FOCUS ON CASA</a:t>
            </a:r>
            <a:endParaRPr lang="en-US" sz="1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528923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152400" y="381000"/>
            <a:ext cx="617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 smtClean="0">
                <a:solidFill>
                  <a:prstClr val="white"/>
                </a:solidFill>
                <a:latin typeface="Georgia" pitchFamily="18" charset="0"/>
              </a:rPr>
              <a:t>Market Share</a:t>
            </a:r>
            <a:endParaRPr lang="en-IN" sz="2400" dirty="0">
              <a:solidFill>
                <a:prstClr val="white"/>
              </a:solidFill>
              <a:latin typeface="Georgia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934200" y="6289344"/>
            <a:ext cx="2133600" cy="365125"/>
          </a:xfrm>
        </p:spPr>
        <p:txBody>
          <a:bodyPr/>
          <a:lstStyle/>
          <a:p>
            <a:pPr>
              <a:defRPr/>
            </a:pPr>
            <a:fld id="{5FE222BE-9C33-4613-B7F7-0DA0A1598D06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5</a:t>
            </a:fld>
            <a:endParaRPr lang="en-US" dirty="0">
              <a:solidFill>
                <a:prstClr val="black"/>
              </a:solidFill>
            </a:endParaRPr>
          </a:p>
        </p:txBody>
      </p:sp>
      <p:graphicFrame>
        <p:nvGraphicFramePr>
          <p:cNvPr id="11" name="Chart 10"/>
          <p:cNvGraphicFramePr/>
          <p:nvPr>
            <p:extLst>
              <p:ext uri="{D42A27DB-BD31-4B8C-83A1-F6EECF244321}">
                <p14:modId xmlns:p14="http://schemas.microsoft.com/office/powerpoint/2010/main" val="335658641"/>
              </p:ext>
            </p:extLst>
          </p:nvPr>
        </p:nvGraphicFramePr>
        <p:xfrm>
          <a:off x="152400" y="1143000"/>
          <a:ext cx="44196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Chart 12"/>
          <p:cNvGraphicFramePr/>
          <p:nvPr>
            <p:extLst>
              <p:ext uri="{D42A27DB-BD31-4B8C-83A1-F6EECF244321}">
                <p14:modId xmlns:p14="http://schemas.microsoft.com/office/powerpoint/2010/main" val="2763833643"/>
              </p:ext>
            </p:extLst>
          </p:nvPr>
        </p:nvGraphicFramePr>
        <p:xfrm>
          <a:off x="4724400" y="1143000"/>
          <a:ext cx="43434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676400" y="6321623"/>
            <a:ext cx="5257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</a:rPr>
              <a:t>STRATEGIC REALIGNMENT IN MARKET SHARE</a:t>
            </a:r>
            <a:endParaRPr lang="en-US" sz="1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920813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76560469"/>
              </p:ext>
            </p:extLst>
          </p:nvPr>
        </p:nvGraphicFramePr>
        <p:xfrm>
          <a:off x="762000" y="1828800"/>
          <a:ext cx="7620000" cy="34720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1764"/>
                <a:gridCol w="1258508"/>
                <a:gridCol w="1195947"/>
                <a:gridCol w="1195947"/>
                <a:gridCol w="1195947"/>
                <a:gridCol w="1161887"/>
              </a:tblGrid>
              <a:tr h="713601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b="1" u="none" strike="noStrike" kern="1200" dirty="0" smtClean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Particulars</a:t>
                      </a:r>
                      <a:endParaRPr lang="en-US" sz="1500" b="1" u="none" strike="noStrike" kern="1200" dirty="0">
                        <a:solidFill>
                          <a:schemeClr val="bg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2565" marR="92565" marT="45716" marB="45716"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smtClean="0">
                          <a:solidFill>
                            <a:schemeClr val="bg1"/>
                          </a:solidFill>
                          <a:latin typeface="+mj-lt"/>
                        </a:rPr>
                        <a:t>Sept. 13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 smtClean="0">
                          <a:solidFill>
                            <a:schemeClr val="bg1"/>
                          </a:solidFill>
                          <a:latin typeface="+mj-lt"/>
                        </a:rPr>
                        <a:t>Mar 14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 smtClean="0">
                          <a:solidFill>
                            <a:schemeClr val="bg1"/>
                          </a:solidFill>
                          <a:latin typeface="+mj-lt"/>
                        </a:rPr>
                        <a:t>Jun 14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smtClean="0">
                          <a:solidFill>
                            <a:schemeClr val="bg1"/>
                          </a:solidFill>
                          <a:latin typeface="+mj-lt"/>
                        </a:rPr>
                        <a:t>Sept. 14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bg1"/>
                          </a:solidFill>
                          <a:latin typeface="+mj-lt"/>
                        </a:rPr>
                        <a:t> </a:t>
                      </a:r>
                      <a:r>
                        <a:rPr lang="en-US" sz="15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Y-O-Y </a:t>
                      </a:r>
                    </a:p>
                    <a:p>
                      <a:pPr algn="ctr"/>
                      <a:r>
                        <a:rPr lang="en-US" sz="15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Growth</a:t>
                      </a:r>
                      <a:r>
                        <a:rPr lang="en-US" sz="1500" b="1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% </a:t>
                      </a:r>
                    </a:p>
                    <a:p>
                      <a:pPr algn="ctr"/>
                      <a:endParaRPr lang="en-US" sz="1500" b="1" dirty="0">
                        <a:solidFill>
                          <a:schemeClr val="bg1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92565" marR="92565" marT="45716" marB="45716" anchor="ctr">
                    <a:solidFill>
                      <a:srgbClr val="007DC5"/>
                    </a:solidFill>
                  </a:tcPr>
                </a:tc>
              </a:tr>
              <a:tr h="561201">
                <a:tc>
                  <a:txBody>
                    <a:bodyPr/>
                    <a:lstStyle/>
                    <a:p>
                      <a:pPr algn="l"/>
                      <a:r>
                        <a:rPr lang="en-US" sz="1500" b="1" dirty="0" smtClean="0">
                          <a:latin typeface="+mj-lt"/>
                          <a:cs typeface="Calibri" pitchFamily="34" charset="0"/>
                        </a:rPr>
                        <a:t>FCNR (B)</a:t>
                      </a:r>
                      <a:endParaRPr lang="en-US" sz="1500" b="1" dirty="0">
                        <a:latin typeface="+mj-lt"/>
                        <a:cs typeface="Calibri" pitchFamily="34" charset="0"/>
                      </a:endParaRPr>
                    </a:p>
                  </a:txBody>
                  <a:tcPr marL="92565" marR="92565" marT="45716" marB="45716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10,056</a:t>
                      </a:r>
                      <a:endParaRPr lang="en-US" sz="1600" b="1" kern="1200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Calibri" pitchFamily="34" charset="0"/>
                        </a:rPr>
                        <a:t>17,822</a:t>
                      </a:r>
                      <a:endParaRPr lang="en-US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Calibri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18,372</a:t>
                      </a:r>
                      <a:endParaRPr lang="en-US" sz="1600" b="1" kern="1200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18,855</a:t>
                      </a:r>
                      <a:endParaRPr lang="en-US" sz="1600" b="1" kern="1200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87.50</a:t>
                      </a:r>
                      <a:endParaRPr lang="en-US" sz="1600" b="1" kern="1200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l"/>
                      <a:r>
                        <a:rPr lang="en-US" sz="1500" b="1" dirty="0" smtClean="0">
                          <a:latin typeface="+mj-lt"/>
                          <a:cs typeface="Calibri" pitchFamily="34" charset="0"/>
                        </a:rPr>
                        <a:t>NRE</a:t>
                      </a:r>
                      <a:endParaRPr lang="en-US" sz="1500" b="1" dirty="0">
                        <a:latin typeface="+mj-lt"/>
                        <a:cs typeface="Calibri" pitchFamily="34" charset="0"/>
                      </a:endParaRPr>
                    </a:p>
                  </a:txBody>
                  <a:tcPr marL="92565" marR="92565" marT="45716" marB="45716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11,464</a:t>
                      </a:r>
                      <a:endParaRPr lang="en-US" sz="1600" b="1" kern="1200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Calibri" pitchFamily="34" charset="0"/>
                        </a:rPr>
                        <a:t>11,942</a:t>
                      </a:r>
                      <a:endParaRPr lang="en-US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Calibri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12,385</a:t>
                      </a:r>
                      <a:endParaRPr lang="en-US" sz="1600" b="1" kern="1200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13,237</a:t>
                      </a:r>
                      <a:endParaRPr lang="en-US" sz="1600" b="1" kern="1200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15.47</a:t>
                      </a:r>
                      <a:endParaRPr lang="en-US" sz="1600" b="1" kern="1200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l"/>
                      <a:r>
                        <a:rPr lang="en-US" sz="1500" b="0" dirty="0" smtClean="0">
                          <a:latin typeface="+mj-lt"/>
                          <a:cs typeface="Calibri" pitchFamily="34" charset="0"/>
                        </a:rPr>
                        <a:t>      NRE SB </a:t>
                      </a:r>
                      <a:endParaRPr lang="en-US" sz="1500" b="0" dirty="0">
                        <a:latin typeface="+mj-lt"/>
                        <a:cs typeface="Calibri" pitchFamily="34" charset="0"/>
                      </a:endParaRPr>
                    </a:p>
                  </a:txBody>
                  <a:tcPr marL="92565" marR="92565" marT="45716" marB="45716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600" b="0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2,076</a:t>
                      </a:r>
                      <a:endParaRPr lang="en-US" sz="1600" b="0" kern="1200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Calibri" pitchFamily="34" charset="0"/>
                        </a:rPr>
                        <a:t>2,066</a:t>
                      </a:r>
                      <a:endParaRPr lang="en-US" sz="16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Calibri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600" b="0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2,100</a:t>
                      </a:r>
                      <a:endParaRPr lang="en-US" sz="1600" b="0" kern="1200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600" b="0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2,124</a:t>
                      </a:r>
                      <a:endParaRPr lang="en-US" sz="1600" b="0" kern="1200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600" b="0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2.31</a:t>
                      </a:r>
                      <a:endParaRPr lang="en-US" sz="1600" b="0" kern="1200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l"/>
                      <a:r>
                        <a:rPr lang="en-US" sz="1500" b="0" dirty="0" smtClean="0">
                          <a:latin typeface="+mj-lt"/>
                          <a:cs typeface="Calibri" pitchFamily="34" charset="0"/>
                        </a:rPr>
                        <a:t>      NRE TD </a:t>
                      </a:r>
                      <a:endParaRPr lang="en-US" sz="1500" b="0" dirty="0">
                        <a:latin typeface="+mj-lt"/>
                        <a:cs typeface="Calibri" pitchFamily="34" charset="0"/>
                      </a:endParaRPr>
                    </a:p>
                  </a:txBody>
                  <a:tcPr marL="92565" marR="92565" marT="45716" marB="45716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600" b="0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9,388</a:t>
                      </a:r>
                      <a:endParaRPr lang="en-US" sz="1600" b="0" kern="1200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Calibri" pitchFamily="34" charset="0"/>
                        </a:rPr>
                        <a:t>9,876</a:t>
                      </a:r>
                      <a:endParaRPr lang="en-US" sz="16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Calibri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600" b="0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10,285</a:t>
                      </a:r>
                      <a:endParaRPr lang="en-US" sz="1600" b="0" kern="1200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600" b="0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11,113</a:t>
                      </a:r>
                      <a:endParaRPr lang="en-US" sz="1600" b="0" kern="1200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600" b="0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18.37</a:t>
                      </a:r>
                      <a:endParaRPr lang="en-US" sz="1600" b="0" kern="1200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l"/>
                      <a:r>
                        <a:rPr lang="en-US" sz="1500" b="1" dirty="0" smtClean="0">
                          <a:latin typeface="+mj-lt"/>
                          <a:cs typeface="Calibri" pitchFamily="34" charset="0"/>
                        </a:rPr>
                        <a:t>NRO</a:t>
                      </a:r>
                      <a:endParaRPr lang="en-US" sz="1500" b="1" dirty="0">
                        <a:latin typeface="+mj-lt"/>
                        <a:cs typeface="Calibri" pitchFamily="34" charset="0"/>
                      </a:endParaRPr>
                    </a:p>
                  </a:txBody>
                  <a:tcPr marL="92565" marR="92565" marT="45716" marB="45716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1,883</a:t>
                      </a:r>
                      <a:endParaRPr lang="en-US" sz="1600" b="1" kern="1200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Calibri" pitchFamily="34" charset="0"/>
                        </a:rPr>
                        <a:t>1,951</a:t>
                      </a:r>
                      <a:endParaRPr lang="en-US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Calibri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1,964</a:t>
                      </a:r>
                      <a:endParaRPr lang="en-US" sz="1600" b="1" kern="1200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1,991</a:t>
                      </a:r>
                      <a:endParaRPr lang="en-US" sz="1600" b="1" kern="1200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5.74</a:t>
                      </a:r>
                      <a:endParaRPr lang="en-US" sz="1600" b="1" kern="1200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7634285" y="1371600"/>
            <a:ext cx="103130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r" eaLnBrk="0" fontAlgn="b" hangingPunct="0"/>
            <a:r>
              <a:rPr lang="en-US" sz="1200" dirty="0" smtClean="0">
                <a:solidFill>
                  <a:prstClr val="black"/>
                </a:solidFill>
              </a:rPr>
              <a:t>(</a:t>
            </a:r>
            <a:r>
              <a:rPr lang="en-US" sz="1200" dirty="0" smtClean="0">
                <a:solidFill>
                  <a:prstClr val="black"/>
                </a:solidFill>
                <a:latin typeface="Rupee Foradian" pitchFamily="34" charset="0"/>
              </a:rPr>
              <a:t>`.</a:t>
            </a:r>
            <a:r>
              <a:rPr lang="en-US" sz="1200" dirty="0" smtClean="0">
                <a:solidFill>
                  <a:prstClr val="black"/>
                </a:solidFill>
              </a:rPr>
              <a:t> in Crores)</a:t>
            </a: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2400" y="381000"/>
            <a:ext cx="617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 smtClean="0">
                <a:solidFill>
                  <a:prstClr val="white"/>
                </a:solidFill>
                <a:latin typeface="Georgia" pitchFamily="18" charset="0"/>
              </a:rPr>
              <a:t>FCNR &amp; NRE Deposits</a:t>
            </a:r>
            <a:endParaRPr lang="en-IN" sz="2400" dirty="0">
              <a:solidFill>
                <a:prstClr val="white"/>
              </a:solidFill>
              <a:latin typeface="Georgia" pitchFamily="18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0"/>
          </p:nvPr>
        </p:nvSpPr>
        <p:spPr>
          <a:xfrm>
            <a:off x="6934200" y="6291571"/>
            <a:ext cx="2133600" cy="365125"/>
          </a:xfrm>
        </p:spPr>
        <p:txBody>
          <a:bodyPr/>
          <a:lstStyle/>
          <a:p>
            <a:pPr>
              <a:defRPr/>
            </a:pPr>
            <a:fld id="{6C93CF00-B228-4955-8010-5B9D95B15A70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6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66800" y="6321623"/>
            <a:ext cx="6705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</a:rPr>
              <a:t>REGISTERING FULL ADVANTAGE OF OVERSEAS PRESENCE IN 56 CENTRES</a:t>
            </a:r>
            <a:endParaRPr lang="en-US" sz="1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4601874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52400" y="381000"/>
            <a:ext cx="617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 smtClean="0">
                <a:solidFill>
                  <a:prstClr val="white"/>
                </a:solidFill>
                <a:latin typeface="Georgia" pitchFamily="18" charset="0"/>
              </a:rPr>
              <a:t>Key Sectors – Domestic Credit</a:t>
            </a:r>
            <a:endParaRPr lang="en-IN" sz="2400" dirty="0">
              <a:solidFill>
                <a:prstClr val="white"/>
              </a:solidFill>
              <a:latin typeface="Georgia" pitchFamily="18" charset="0"/>
            </a:endParaRPr>
          </a:p>
        </p:txBody>
      </p:sp>
      <p:graphicFrame>
        <p:nvGraphicFramePr>
          <p:cNvPr id="14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42494945"/>
              </p:ext>
            </p:extLst>
          </p:nvPr>
        </p:nvGraphicFramePr>
        <p:xfrm>
          <a:off x="457200" y="1613848"/>
          <a:ext cx="8001001" cy="3720152"/>
        </p:xfrm>
        <a:graphic>
          <a:graphicData uri="http://schemas.openxmlformats.org/drawingml/2006/table">
            <a:tbl>
              <a:tblPr firstRow="1"/>
              <a:tblGrid>
                <a:gridCol w="1262854"/>
                <a:gridCol w="1172232"/>
                <a:gridCol w="904461"/>
                <a:gridCol w="974035"/>
                <a:gridCol w="1043609"/>
                <a:gridCol w="821800"/>
                <a:gridCol w="847975"/>
                <a:gridCol w="974035"/>
              </a:tblGrid>
              <a:tr h="839467"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l"/>
                      <a:r>
                        <a:rPr lang="en-US" sz="1500" b="1" dirty="0" smtClean="0">
                          <a:solidFill>
                            <a:schemeClr val="bg1"/>
                          </a:solidFill>
                          <a:latin typeface="+mj-lt"/>
                          <a:cs typeface="Arial" pitchFamily="34" charset="0"/>
                        </a:rPr>
                        <a:t>Industry</a:t>
                      </a:r>
                      <a:endParaRPr lang="en-US" sz="1500" b="1" dirty="0">
                        <a:solidFill>
                          <a:schemeClr val="bg1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92573" marR="92573" marT="45698" marB="45698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500" b="1" baseline="0" dirty="0" smtClean="0">
                          <a:solidFill>
                            <a:schemeClr val="bg1"/>
                          </a:solidFill>
                          <a:latin typeface="+mj-lt"/>
                          <a:cs typeface="Arial" pitchFamily="34" charset="0"/>
                        </a:rPr>
                        <a:t>Sept. 13</a:t>
                      </a:r>
                      <a:endParaRPr lang="en-US" sz="1500" b="1" dirty="0">
                        <a:solidFill>
                          <a:schemeClr val="bg1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92573" marR="92573" marT="45698" marB="45698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500" b="1" dirty="0" smtClean="0">
                          <a:solidFill>
                            <a:schemeClr val="bg1"/>
                          </a:solidFill>
                          <a:latin typeface="+mj-lt"/>
                          <a:cs typeface="Arial" pitchFamily="34" charset="0"/>
                        </a:rPr>
                        <a:t>Mar</a:t>
                      </a:r>
                      <a:r>
                        <a:rPr lang="en-US" sz="1500" b="1" baseline="0" dirty="0" smtClean="0">
                          <a:solidFill>
                            <a:schemeClr val="bg1"/>
                          </a:solidFill>
                          <a:latin typeface="+mj-lt"/>
                          <a:cs typeface="Arial" pitchFamily="34" charset="0"/>
                        </a:rPr>
                        <a:t> 14</a:t>
                      </a:r>
                      <a:endParaRPr lang="en-US" sz="1500" b="1" dirty="0">
                        <a:solidFill>
                          <a:schemeClr val="bg1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92573" marR="92573" marT="45698" marB="45698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500" b="1" dirty="0" smtClean="0">
                          <a:solidFill>
                            <a:schemeClr val="bg1"/>
                          </a:solidFill>
                          <a:latin typeface="+mj-lt"/>
                          <a:cs typeface="Arial" pitchFamily="34" charset="0"/>
                        </a:rPr>
                        <a:t>Jun 14</a:t>
                      </a:r>
                      <a:endParaRPr lang="en-US" sz="1500" b="1" dirty="0">
                        <a:solidFill>
                          <a:schemeClr val="bg1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92573" marR="92573" marT="45698" marB="45698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bg1"/>
                          </a:solidFill>
                          <a:latin typeface="+mj-lt"/>
                          <a:cs typeface="Arial" pitchFamily="34" charset="0"/>
                        </a:rPr>
                        <a:t>Sept. 14</a:t>
                      </a:r>
                      <a:endParaRPr lang="en-US" sz="1500" b="1" dirty="0">
                        <a:solidFill>
                          <a:schemeClr val="bg1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92573" marR="92573" marT="45698" marB="45698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5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Y-O-Y </a:t>
                      </a:r>
                    </a:p>
                    <a:p>
                      <a:pPr algn="ctr"/>
                      <a:r>
                        <a:rPr lang="en-US" sz="15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Growth</a:t>
                      </a:r>
                      <a:r>
                        <a:rPr lang="en-US" sz="1500" b="1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% </a:t>
                      </a:r>
                      <a:endParaRPr lang="en-US" sz="1500" b="1" dirty="0" smtClean="0">
                        <a:solidFill>
                          <a:schemeClr val="bg1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92573" marR="92573" marT="45698" marB="45698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DC5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bg1"/>
                          </a:solidFill>
                          <a:latin typeface="+mj-lt"/>
                          <a:cs typeface="Arial" pitchFamily="34" charset="0"/>
                        </a:rPr>
                        <a:t>% to Domestic Credit </a:t>
                      </a:r>
                    </a:p>
                    <a:p>
                      <a:pPr algn="ctr"/>
                      <a:r>
                        <a:rPr lang="en-US" sz="1500" b="1" dirty="0" smtClean="0">
                          <a:solidFill>
                            <a:schemeClr val="bg1"/>
                          </a:solidFill>
                          <a:latin typeface="+mj-lt"/>
                          <a:cs typeface="Arial" pitchFamily="34" charset="0"/>
                        </a:rPr>
                        <a:t>Sept.13</a:t>
                      </a:r>
                      <a:r>
                        <a:rPr lang="en-US" sz="1500" b="1" baseline="0" dirty="0" smtClean="0">
                          <a:solidFill>
                            <a:schemeClr val="bg1"/>
                          </a:solidFill>
                          <a:latin typeface="+mj-lt"/>
                          <a:cs typeface="Arial" pitchFamily="34" charset="0"/>
                        </a:rPr>
                        <a:t>        Sept.14</a:t>
                      </a:r>
                      <a:endParaRPr lang="en-US" sz="1500" b="1" dirty="0" smtClean="0">
                        <a:solidFill>
                          <a:schemeClr val="bg1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92573" marR="92573" marT="45698" marB="45698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DC5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500" b="1" dirty="0" smtClean="0">
                        <a:solidFill>
                          <a:schemeClr val="bg1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92573" marR="92573" marT="45698" marB="45698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DC5"/>
                    </a:solidFill>
                  </a:tcPr>
                </a:tc>
              </a:tr>
              <a:tr h="576137"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Agriculture</a:t>
                      </a:r>
                    </a:p>
                  </a:txBody>
                  <a:tcPr marL="0" marR="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30,715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36,071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34,801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37,994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23.70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13.19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14.15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76137"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MSME </a:t>
                      </a:r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(Priority </a:t>
                      </a:r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&amp; Non- Priority)</a:t>
                      </a:r>
                    </a:p>
                  </a:txBody>
                  <a:tcPr marL="0" marR="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39,535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45,081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45,282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48,391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22.40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16.98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18.02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76137"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Retail</a:t>
                      </a:r>
                    </a:p>
                  </a:txBody>
                  <a:tcPr marL="0" marR="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25,140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29,600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27,824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29,654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17.96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10.08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11.04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76137"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Corporate &amp; Others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137,425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153,508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153,967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152,507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10.97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59.03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56.79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76137"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Total</a:t>
                      </a:r>
                    </a:p>
                  </a:txBody>
                  <a:tcPr marL="0" marR="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232,815</a:t>
                      </a: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264,260</a:t>
                      </a: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261,874</a:t>
                      </a: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268,546</a:t>
                      </a: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15.35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100.00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100.00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7271116" y="1253572"/>
            <a:ext cx="955966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r" eaLnBrk="0" fontAlgn="b" hangingPunct="0"/>
            <a:r>
              <a:rPr lang="en-US" sz="1200" dirty="0" smtClean="0">
                <a:solidFill>
                  <a:prstClr val="black"/>
                </a:solidFill>
                <a:latin typeface="Rupee Foradian" pitchFamily="34" charset="0"/>
              </a:rPr>
              <a:t>(`</a:t>
            </a:r>
            <a:r>
              <a:rPr lang="en-US" sz="1200" dirty="0" smtClean="0">
                <a:solidFill>
                  <a:prstClr val="black"/>
                </a:solidFill>
              </a:rPr>
              <a:t> in Crores)</a:t>
            </a: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934200" y="6301760"/>
            <a:ext cx="2133600" cy="365125"/>
          </a:xfrm>
        </p:spPr>
        <p:txBody>
          <a:bodyPr/>
          <a:lstStyle/>
          <a:p>
            <a:pPr>
              <a:defRPr/>
            </a:pPr>
            <a:fld id="{5FE222BE-9C33-4613-B7F7-0DA0A1598D06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7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76400" y="6321623"/>
            <a:ext cx="5257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</a:rPr>
              <a:t>STRATEGIC SHIFT IN COMPOSITION</a:t>
            </a:r>
            <a:endParaRPr lang="en-US" sz="1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815006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1553329"/>
              </p:ext>
            </p:extLst>
          </p:nvPr>
        </p:nvGraphicFramePr>
        <p:xfrm>
          <a:off x="533400" y="1613848"/>
          <a:ext cx="8153399" cy="44610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8088"/>
                <a:gridCol w="1037912"/>
                <a:gridCol w="1219200"/>
                <a:gridCol w="990600"/>
                <a:gridCol w="1219200"/>
                <a:gridCol w="1190311"/>
                <a:gridCol w="1248088"/>
              </a:tblGrid>
              <a:tr h="782489">
                <a:tc>
                  <a:txBody>
                    <a:bodyPr/>
                    <a:lstStyle/>
                    <a:p>
                      <a:pPr algn="l"/>
                      <a:r>
                        <a:rPr lang="en-US" sz="1500" dirty="0" smtClean="0">
                          <a:solidFill>
                            <a:schemeClr val="bg1"/>
                          </a:solidFill>
                          <a:latin typeface="+mj-lt"/>
                        </a:rPr>
                        <a:t>Particulars</a:t>
                      </a:r>
                      <a:endParaRPr lang="en-US" sz="15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bg1"/>
                          </a:solidFill>
                          <a:latin typeface="+mj-lt"/>
                        </a:rPr>
                        <a:t>Sept. 13</a:t>
                      </a:r>
                      <a:endParaRPr lang="en-US" sz="15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bg1"/>
                          </a:solidFill>
                          <a:latin typeface="+mj-lt"/>
                        </a:rPr>
                        <a:t>Mar 14</a:t>
                      </a:r>
                      <a:endParaRPr lang="en-US" sz="15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solidFill>
                            <a:schemeClr val="bg1"/>
                          </a:solidFill>
                          <a:latin typeface="+mj-lt"/>
                        </a:rPr>
                        <a:t>Jun 14</a:t>
                      </a:r>
                      <a:endParaRPr lang="en-US" sz="15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b="1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Sept. 14</a:t>
                      </a:r>
                    </a:p>
                    <a:p>
                      <a:pPr algn="ctr"/>
                      <a:endParaRPr lang="en-US" sz="15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Y-O-Y </a:t>
                      </a:r>
                    </a:p>
                    <a:p>
                      <a:pPr algn="ctr"/>
                      <a:r>
                        <a:rPr lang="en-US" sz="15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Growth</a:t>
                      </a:r>
                      <a:r>
                        <a:rPr lang="en-US" sz="1500" b="1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% </a:t>
                      </a:r>
                    </a:p>
                    <a:p>
                      <a:pPr algn="ctr"/>
                      <a:endParaRPr lang="en-US" sz="1500" b="1" dirty="0" smtClean="0">
                        <a:solidFill>
                          <a:schemeClr val="bg1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b="1" dirty="0" smtClean="0">
                          <a:solidFill>
                            <a:schemeClr val="bg1"/>
                          </a:solidFill>
                          <a:latin typeface="+mj-lt"/>
                          <a:cs typeface="Arial" pitchFamily="34" charset="0"/>
                        </a:rPr>
                        <a:t>%age to  Domestic Credit</a:t>
                      </a:r>
                    </a:p>
                  </a:txBody>
                  <a:tcPr anchor="ctr">
                    <a:solidFill>
                      <a:srgbClr val="007DC5"/>
                    </a:solidFill>
                  </a:tcPr>
                </a:tc>
              </a:tr>
              <a:tr h="507169">
                <a:tc>
                  <a:txBody>
                    <a:bodyPr/>
                    <a:lstStyle/>
                    <a:p>
                      <a:pPr algn="l"/>
                      <a:r>
                        <a:rPr lang="en-US" sz="1500" dirty="0" smtClean="0">
                          <a:latin typeface="+mj-lt"/>
                        </a:rPr>
                        <a:t>Home Loan</a:t>
                      </a:r>
                      <a:endParaRPr lang="en-US" sz="1500" b="1" dirty="0">
                        <a:latin typeface="+mj-lt"/>
                        <a:cs typeface="Calibri" pitchFamily="34" charset="0"/>
                      </a:endParaRPr>
                    </a:p>
                  </a:txBody>
                  <a:tcPr marL="92565" marR="92565" marT="45716" marB="45716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11,400</a:t>
                      </a:r>
                      <a:endParaRPr lang="en-US" sz="15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182880" marT="91440" marB="9144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13,081</a:t>
                      </a:r>
                      <a:endParaRPr lang="en-US" sz="15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182880" marT="91440" marB="9144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13,902</a:t>
                      </a:r>
                      <a:endParaRPr lang="en-US" sz="15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182880" marT="91440" marB="9144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14,913</a:t>
                      </a:r>
                      <a:endParaRPr lang="en-US" sz="15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182880" marT="91440" marB="9144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30.82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5.55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50633">
                <a:tc>
                  <a:txBody>
                    <a:bodyPr/>
                    <a:lstStyle/>
                    <a:p>
                      <a:pPr algn="l"/>
                      <a:r>
                        <a:rPr lang="en-US" sz="1500" dirty="0" smtClean="0">
                          <a:latin typeface="+mj-lt"/>
                        </a:rPr>
                        <a:t>Mortgage Loan</a:t>
                      </a:r>
                      <a:endParaRPr lang="en-US" sz="1500" b="1" dirty="0">
                        <a:latin typeface="+mj-lt"/>
                        <a:cs typeface="Calibri" pitchFamily="34" charset="0"/>
                      </a:endParaRPr>
                    </a:p>
                  </a:txBody>
                  <a:tcPr marL="92565" marR="92565" marT="45716" marB="45716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2,330</a:t>
                      </a:r>
                      <a:endParaRPr lang="en-US" sz="15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182880" marT="91440" marB="9144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2,971</a:t>
                      </a:r>
                      <a:endParaRPr lang="en-US" sz="15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182880" marT="91440" marB="9144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3,110</a:t>
                      </a:r>
                      <a:endParaRPr lang="en-US" sz="15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182880" marT="91440" marB="9144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3,424</a:t>
                      </a:r>
                      <a:endParaRPr lang="en-US" sz="15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182880" marT="91440" marB="9144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46.95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1.28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07169">
                <a:tc>
                  <a:txBody>
                    <a:bodyPr/>
                    <a:lstStyle/>
                    <a:p>
                      <a:pPr algn="l"/>
                      <a:r>
                        <a:rPr lang="en-US" sz="1500" dirty="0" smtClean="0">
                          <a:latin typeface="+mj-lt"/>
                        </a:rPr>
                        <a:t>Auto Loan</a:t>
                      </a:r>
                      <a:endParaRPr lang="en-US" sz="1500" b="1" dirty="0">
                        <a:latin typeface="+mj-lt"/>
                        <a:cs typeface="Calibri" pitchFamily="34" charset="0"/>
                      </a:endParaRPr>
                    </a:p>
                  </a:txBody>
                  <a:tcPr marL="92565" marR="92565" marT="45716" marB="45716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2,102</a:t>
                      </a:r>
                      <a:endParaRPr lang="en-US" sz="15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182880" marT="91440" marB="9144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2,351</a:t>
                      </a:r>
                      <a:endParaRPr lang="en-US" sz="15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182880" marT="91440" marB="9144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2,398</a:t>
                      </a:r>
                      <a:endParaRPr lang="en-US" sz="15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182880" marT="91440" marB="9144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2,475</a:t>
                      </a:r>
                      <a:endParaRPr lang="en-US" sz="15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182880" marT="91440" marB="9144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17.75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0.92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50633">
                <a:tc>
                  <a:txBody>
                    <a:bodyPr/>
                    <a:lstStyle/>
                    <a:p>
                      <a:pPr algn="l"/>
                      <a:r>
                        <a:rPr lang="en-US" sz="1500" dirty="0" smtClean="0">
                          <a:latin typeface="+mj-lt"/>
                        </a:rPr>
                        <a:t>Education Loan</a:t>
                      </a:r>
                      <a:endParaRPr lang="en-US" sz="1500" b="1" dirty="0">
                        <a:latin typeface="+mj-lt"/>
                        <a:cs typeface="Calibri" pitchFamily="34" charset="0"/>
                      </a:endParaRPr>
                    </a:p>
                  </a:txBody>
                  <a:tcPr marL="92565" marR="92565" marT="45716" marB="45716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2,622</a:t>
                      </a:r>
                      <a:endParaRPr lang="en-US" sz="15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182880" marT="91440" marB="9144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2,652</a:t>
                      </a:r>
                      <a:endParaRPr lang="en-US" sz="15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182880" marT="91440" marB="9144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2,712</a:t>
                      </a:r>
                      <a:endParaRPr lang="en-US" sz="15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182880" marT="91440" marB="9144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2,855</a:t>
                      </a:r>
                      <a:endParaRPr lang="en-US" sz="15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182880" marT="91440" marB="9144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8.89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1.06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07169">
                <a:tc>
                  <a:txBody>
                    <a:bodyPr/>
                    <a:lstStyle/>
                    <a:p>
                      <a:pPr algn="l"/>
                      <a:r>
                        <a:rPr lang="en-US" sz="1500" b="0" dirty="0" smtClean="0">
                          <a:latin typeface="+mj-lt"/>
                          <a:cs typeface="Calibri" pitchFamily="34" charset="0"/>
                        </a:rPr>
                        <a:t>Personal Loan </a:t>
                      </a:r>
                      <a:endParaRPr lang="en-US" sz="1500" b="0" dirty="0">
                        <a:latin typeface="+mj-lt"/>
                        <a:cs typeface="Calibri" pitchFamily="34" charset="0"/>
                      </a:endParaRPr>
                    </a:p>
                  </a:txBody>
                  <a:tcPr marL="92565" marR="92565" marT="45716" marB="45716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829</a:t>
                      </a:r>
                      <a:endParaRPr lang="en-US" sz="15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182880" marT="91440" marB="9144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927</a:t>
                      </a:r>
                      <a:endParaRPr lang="en-US" sz="15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182880" marT="91440" marB="9144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960</a:t>
                      </a:r>
                      <a:endParaRPr lang="en-US" sz="15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182880" marT="91440" marB="9144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997</a:t>
                      </a:r>
                      <a:endParaRPr lang="en-US" sz="15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182880" marT="91440" marB="9144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20.12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0.37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07169">
                <a:tc>
                  <a:txBody>
                    <a:bodyPr/>
                    <a:lstStyle/>
                    <a:p>
                      <a:pPr algn="l"/>
                      <a:r>
                        <a:rPr lang="en-US" sz="1500" dirty="0" smtClean="0">
                          <a:latin typeface="+mj-lt"/>
                        </a:rPr>
                        <a:t>Others</a:t>
                      </a:r>
                      <a:endParaRPr lang="en-US" sz="1500" b="1" dirty="0">
                        <a:latin typeface="+mj-lt"/>
                        <a:cs typeface="Calibri" pitchFamily="34" charset="0"/>
                      </a:endParaRPr>
                    </a:p>
                  </a:txBody>
                  <a:tcPr marL="92565" marR="92565" marT="45716" marB="45716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 dirty="0" smtClean="0">
                          <a:latin typeface="+mj-lt"/>
                        </a:rPr>
                        <a:t>5,857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7,618</a:t>
                      </a:r>
                      <a:endParaRPr lang="en-US" sz="15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182880" marT="91440" marB="9144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4,742</a:t>
                      </a:r>
                      <a:endParaRPr lang="en-US" sz="15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182880" marT="91440" marB="9144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en-US" sz="15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4,990</a:t>
                      </a:r>
                      <a:endParaRPr lang="en-US" sz="15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182880" marT="91440" marB="9144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-14.79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1.86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07169">
                <a:tc>
                  <a:txBody>
                    <a:bodyPr/>
                    <a:lstStyle/>
                    <a:p>
                      <a:pPr algn="l"/>
                      <a:r>
                        <a:rPr lang="en-US" sz="1500" b="1" dirty="0" smtClean="0">
                          <a:latin typeface="+mj-lt"/>
                        </a:rPr>
                        <a:t>Total</a:t>
                      </a:r>
                      <a:endParaRPr lang="en-US" sz="1500" b="1" dirty="0">
                        <a:latin typeface="+mj-lt"/>
                        <a:cs typeface="Calibri" pitchFamily="34" charset="0"/>
                      </a:endParaRPr>
                    </a:p>
                  </a:txBody>
                  <a:tcPr marL="92565" marR="92565" marT="45716" marB="45716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 smtClean="0">
                          <a:latin typeface="+mj-lt"/>
                        </a:rPr>
                        <a:t>25,140</a:t>
                      </a:r>
                      <a:endParaRPr lang="en-US" sz="1600" b="1" dirty="0">
                        <a:latin typeface="+mj-lt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29,600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182880" marT="91440" marB="9144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27,824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182880" marT="91440" marB="9144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29,654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182880" marT="91440" marB="9144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17.96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11.04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2" name="TextBox 6"/>
          <p:cNvSpPr txBox="1">
            <a:spLocks noChangeArrowheads="1"/>
          </p:cNvSpPr>
          <p:nvPr/>
        </p:nvSpPr>
        <p:spPr bwMode="auto">
          <a:xfrm>
            <a:off x="7772401" y="1399401"/>
            <a:ext cx="121919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 dirty="0" smtClean="0">
                <a:solidFill>
                  <a:prstClr val="black"/>
                </a:solidFill>
                <a:latin typeface="Calibri"/>
              </a:rPr>
              <a:t>(</a:t>
            </a:r>
            <a:r>
              <a:rPr lang="en-US" sz="1200" dirty="0" smtClean="0">
                <a:solidFill>
                  <a:prstClr val="black"/>
                </a:solidFill>
                <a:latin typeface="Rupee Foradian" pitchFamily="34" charset="0"/>
              </a:rPr>
              <a:t>`</a:t>
            </a:r>
            <a:r>
              <a:rPr lang="en-US" sz="1200" dirty="0" smtClean="0">
                <a:solidFill>
                  <a:prstClr val="black"/>
                </a:solidFill>
                <a:latin typeface="Calibri"/>
              </a:rPr>
              <a:t> in Crores)</a:t>
            </a:r>
            <a:endParaRPr lang="en-US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2400" y="380999"/>
            <a:ext cx="617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 smtClean="0">
                <a:solidFill>
                  <a:prstClr val="white"/>
                </a:solidFill>
                <a:latin typeface="Georgia" pitchFamily="18" charset="0"/>
              </a:rPr>
              <a:t>Retail Credit</a:t>
            </a:r>
            <a:endParaRPr lang="en-IN" sz="2400" dirty="0">
              <a:solidFill>
                <a:prstClr val="white"/>
              </a:solidFill>
              <a:latin typeface="Georgia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934200" y="6301760"/>
            <a:ext cx="2133600" cy="365125"/>
          </a:xfrm>
        </p:spPr>
        <p:txBody>
          <a:bodyPr/>
          <a:lstStyle/>
          <a:p>
            <a:pPr>
              <a:defRPr/>
            </a:pPr>
            <a:fld id="{6C93CF00-B228-4955-8010-5B9D95B15A70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8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" y="6321623"/>
            <a:ext cx="8153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</a:rPr>
              <a:t>62% RETAIL PORTFOLIO IS FULLY SECURED BY MORTGAGES UP FROM 55% IN SEP-13</a:t>
            </a:r>
            <a:endParaRPr lang="en-US" sz="1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6945262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20624420"/>
              </p:ext>
            </p:extLst>
          </p:nvPr>
        </p:nvGraphicFramePr>
        <p:xfrm>
          <a:off x="768958" y="1600200"/>
          <a:ext cx="7606084" cy="3672833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2042236"/>
                <a:gridCol w="1157268"/>
                <a:gridCol w="1157268"/>
                <a:gridCol w="1122398"/>
                <a:gridCol w="1122398"/>
                <a:gridCol w="1004516"/>
              </a:tblGrid>
              <a:tr h="801367">
                <a:tc>
                  <a:txBody>
                    <a:bodyPr/>
                    <a:lstStyle/>
                    <a:p>
                      <a:pPr algn="l"/>
                      <a:r>
                        <a:rPr lang="en-US" sz="1500" b="1" dirty="0" smtClean="0">
                          <a:solidFill>
                            <a:schemeClr val="bg1"/>
                          </a:solidFill>
                          <a:latin typeface="+mj-lt"/>
                          <a:cs typeface="Arial" pitchFamily="34" charset="0"/>
                        </a:rPr>
                        <a:t>Industry</a:t>
                      </a:r>
                      <a:endParaRPr lang="en-US" sz="1500" b="1" dirty="0">
                        <a:solidFill>
                          <a:schemeClr val="bg1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92573" marR="92573" marT="45698" marB="45698"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baseline="0" dirty="0" smtClean="0">
                          <a:solidFill>
                            <a:schemeClr val="bg1"/>
                          </a:solidFill>
                          <a:latin typeface="+mj-lt"/>
                          <a:cs typeface="Arial" pitchFamily="34" charset="0"/>
                        </a:rPr>
                        <a:t>Sept. 13</a:t>
                      </a:r>
                      <a:endParaRPr lang="en-US" sz="1500" b="1" dirty="0">
                        <a:solidFill>
                          <a:schemeClr val="bg1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92573" marR="92573" marT="45698" marB="45698"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bg1"/>
                          </a:solidFill>
                          <a:latin typeface="+mj-lt"/>
                          <a:cs typeface="Arial" pitchFamily="34" charset="0"/>
                        </a:rPr>
                        <a:t>Mar 14</a:t>
                      </a:r>
                      <a:endParaRPr lang="en-US" sz="1500" b="1" dirty="0">
                        <a:solidFill>
                          <a:schemeClr val="bg1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92573" marR="92573" marT="45698" marB="45698"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bg1"/>
                          </a:solidFill>
                          <a:latin typeface="+mj-lt"/>
                          <a:cs typeface="Arial" pitchFamily="34" charset="0"/>
                        </a:rPr>
                        <a:t>Jun 14</a:t>
                      </a:r>
                      <a:endParaRPr lang="en-US" sz="1500" b="1" dirty="0">
                        <a:solidFill>
                          <a:schemeClr val="bg1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92573" marR="92573" marT="45698" marB="45698"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chemeClr val="bg1"/>
                          </a:solidFill>
                          <a:latin typeface="+mj-lt"/>
                          <a:cs typeface="Arial" pitchFamily="34" charset="0"/>
                        </a:rPr>
                        <a:t>Sept. 14</a:t>
                      </a:r>
                      <a:endParaRPr lang="en-US" sz="1500" b="1" dirty="0">
                        <a:solidFill>
                          <a:schemeClr val="bg1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92573" marR="92573" marT="45698" marB="45698" anchor="ctr">
                    <a:solidFill>
                      <a:srgbClr val="007D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Y-O-Y </a:t>
                      </a:r>
                    </a:p>
                    <a:p>
                      <a:pPr algn="ctr"/>
                      <a:r>
                        <a:rPr lang="en-US" sz="15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Growth</a:t>
                      </a:r>
                      <a:r>
                        <a:rPr lang="en-US" sz="1500" b="1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% </a:t>
                      </a:r>
                    </a:p>
                    <a:p>
                      <a:pPr algn="ctr"/>
                      <a:endParaRPr lang="en-US" sz="1500" b="1" dirty="0" smtClean="0">
                        <a:solidFill>
                          <a:schemeClr val="bg1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92573" marR="92573" marT="45698" marB="45698" anchor="ctr">
                    <a:solidFill>
                      <a:srgbClr val="007DC5"/>
                    </a:solidFill>
                  </a:tcPr>
                </a:tc>
              </a:tr>
              <a:tr h="494034">
                <a:tc>
                  <a:txBody>
                    <a:bodyPr/>
                    <a:lstStyle/>
                    <a:p>
                      <a:pPr algn="l"/>
                      <a:r>
                        <a:rPr lang="en-US" sz="1500" dirty="0" smtClean="0">
                          <a:latin typeface="+mj-lt"/>
                        </a:rPr>
                        <a:t>Agriculture</a:t>
                      </a:r>
                      <a:endParaRPr lang="en-US" sz="1500" b="1" dirty="0">
                        <a:latin typeface="+mj-lt"/>
                        <a:cs typeface="Calibri" pitchFamily="34" charset="0"/>
                      </a:endParaRPr>
                    </a:p>
                  </a:txBody>
                  <a:tcPr marL="92565" marR="92565" marT="45716" marB="45716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30,715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40,211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38,941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42,134*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37.18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23841">
                <a:tc>
                  <a:txBody>
                    <a:bodyPr/>
                    <a:lstStyle/>
                    <a:p>
                      <a:pPr algn="l"/>
                      <a:r>
                        <a:rPr lang="en-US" sz="1500" dirty="0" smtClean="0">
                          <a:latin typeface="+mj-lt"/>
                        </a:rPr>
                        <a:t>MSE</a:t>
                      </a:r>
                      <a:endParaRPr lang="en-US" sz="1500" b="1" dirty="0">
                        <a:latin typeface="+mj-lt"/>
                        <a:cs typeface="Calibri" pitchFamily="34" charset="0"/>
                      </a:endParaRPr>
                    </a:p>
                  </a:txBody>
                  <a:tcPr marL="92565" marR="92565" marT="45716" marB="45716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31,081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35,504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35,272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37,185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19.64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69540">
                <a:tc>
                  <a:txBody>
                    <a:bodyPr/>
                    <a:lstStyle/>
                    <a:p>
                      <a:pPr algn="l"/>
                      <a:r>
                        <a:rPr lang="en-US" sz="1500" dirty="0" smtClean="0">
                          <a:latin typeface="+mj-lt"/>
                        </a:rPr>
                        <a:t>Housing Loan</a:t>
                      </a:r>
                      <a:endParaRPr lang="en-US" sz="1500" b="1" dirty="0">
                        <a:latin typeface="+mj-lt"/>
                        <a:cs typeface="Calibri" pitchFamily="34" charset="0"/>
                      </a:endParaRPr>
                    </a:p>
                  </a:txBody>
                  <a:tcPr marL="92565" marR="92565" marT="45716" marB="45716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7,039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7,517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7,535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7,731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9.83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8219">
                <a:tc>
                  <a:txBody>
                    <a:bodyPr/>
                    <a:lstStyle/>
                    <a:p>
                      <a:pPr algn="l"/>
                      <a:r>
                        <a:rPr lang="en-US" sz="1500" dirty="0" smtClean="0">
                          <a:latin typeface="+mj-lt"/>
                        </a:rPr>
                        <a:t>Educational Loan</a:t>
                      </a:r>
                      <a:endParaRPr lang="en-US" sz="1500" b="1" dirty="0">
                        <a:latin typeface="+mj-lt"/>
                        <a:cs typeface="Calibri" pitchFamily="34" charset="0"/>
                      </a:endParaRPr>
                    </a:p>
                  </a:txBody>
                  <a:tcPr marL="92565" marR="92565" marT="45716" marB="45716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2,545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2,597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2,655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2,797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9.90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l"/>
                      <a:r>
                        <a:rPr lang="en-US" sz="1500" dirty="0" smtClean="0">
                          <a:latin typeface="+mj-lt"/>
                        </a:rPr>
                        <a:t>Others</a:t>
                      </a:r>
                      <a:endParaRPr lang="en-US" sz="1500" b="1" dirty="0">
                        <a:latin typeface="+mj-lt"/>
                        <a:cs typeface="Calibri" pitchFamily="34" charset="0"/>
                      </a:endParaRPr>
                    </a:p>
                  </a:txBody>
                  <a:tcPr marL="92565" marR="92565" marT="45716" marB="45716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347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332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327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329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-5.19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26712">
                <a:tc>
                  <a:txBody>
                    <a:bodyPr/>
                    <a:lstStyle/>
                    <a:p>
                      <a:pPr algn="l"/>
                      <a:r>
                        <a:rPr lang="en-US" sz="1500" b="1" dirty="0" smtClean="0">
                          <a:latin typeface="+mj-lt"/>
                        </a:rPr>
                        <a:t>Total Priority Sector  Advances</a:t>
                      </a:r>
                      <a:endParaRPr lang="en-US" sz="1500" b="1" dirty="0">
                        <a:latin typeface="+mj-lt"/>
                        <a:cs typeface="Calibri" pitchFamily="34" charset="0"/>
                      </a:endParaRPr>
                    </a:p>
                  </a:txBody>
                  <a:tcPr marL="92565" marR="92565" marT="45716" marB="45716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71,727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86,161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84,730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90,176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25.72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2" name="TextBox 6"/>
          <p:cNvSpPr txBox="1">
            <a:spLocks noChangeArrowheads="1"/>
          </p:cNvSpPr>
          <p:nvPr/>
        </p:nvSpPr>
        <p:spPr bwMode="auto">
          <a:xfrm>
            <a:off x="7848600" y="1122402"/>
            <a:ext cx="121919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 dirty="0" smtClean="0">
                <a:solidFill>
                  <a:prstClr val="black"/>
                </a:solidFill>
                <a:latin typeface="Calibri"/>
              </a:rPr>
              <a:t>(</a:t>
            </a:r>
            <a:r>
              <a:rPr lang="en-US" sz="1200" dirty="0" smtClean="0">
                <a:solidFill>
                  <a:prstClr val="black"/>
                </a:solidFill>
                <a:latin typeface="Rupee Foradian" pitchFamily="34" charset="0"/>
              </a:rPr>
              <a:t>`.</a:t>
            </a:r>
            <a:r>
              <a:rPr lang="en-US" sz="1200" dirty="0" smtClean="0">
                <a:solidFill>
                  <a:prstClr val="black"/>
                </a:solidFill>
                <a:latin typeface="Calibri"/>
              </a:rPr>
              <a:t> in </a:t>
            </a:r>
            <a:r>
              <a:rPr lang="en-US" sz="1200" dirty="0" err="1" smtClean="0">
                <a:solidFill>
                  <a:prstClr val="black"/>
                </a:solidFill>
                <a:latin typeface="Calibri"/>
              </a:rPr>
              <a:t>Crores</a:t>
            </a:r>
            <a:r>
              <a:rPr lang="en-US" sz="1200" dirty="0" smtClean="0">
                <a:solidFill>
                  <a:prstClr val="black"/>
                </a:solidFill>
                <a:latin typeface="Calibri"/>
              </a:rPr>
              <a:t>)</a:t>
            </a:r>
            <a:endParaRPr lang="en-US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" y="381000"/>
            <a:ext cx="617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 smtClean="0">
                <a:solidFill>
                  <a:prstClr val="white"/>
                </a:solidFill>
                <a:latin typeface="Georgia" pitchFamily="18" charset="0"/>
              </a:rPr>
              <a:t>Priority Sectors</a:t>
            </a:r>
            <a:endParaRPr lang="en-IN" sz="2400" dirty="0">
              <a:solidFill>
                <a:prstClr val="white"/>
              </a:solidFill>
              <a:latin typeface="Georgia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934200" y="6301760"/>
            <a:ext cx="2133600" cy="365125"/>
          </a:xfrm>
        </p:spPr>
        <p:txBody>
          <a:bodyPr/>
          <a:lstStyle/>
          <a:p>
            <a:pPr>
              <a:defRPr/>
            </a:pPr>
            <a:fld id="{6C93CF00-B228-4955-8010-5B9D95B15A70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9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9600" y="5261212"/>
            <a:ext cx="4800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*Total Priority Sector (Including RIDF) is at 33.56% of ANBC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57200" y="6321623"/>
            <a:ext cx="8153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</a:rPr>
              <a:t>EXPANSION OF AGRICULTURE PORTFOLIO 43% TO 47% </a:t>
            </a:r>
            <a:r>
              <a:rPr lang="en-US" sz="1600" b="1" dirty="0" err="1" smtClean="0">
                <a:solidFill>
                  <a:schemeClr val="bg1"/>
                </a:solidFill>
              </a:rPr>
              <a:t>YoY</a:t>
            </a:r>
            <a:endParaRPr lang="en-US" sz="1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399092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Custom Design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8080</TotalTime>
  <Words>2982</Words>
  <Application>Microsoft Office PowerPoint</Application>
  <PresentationFormat>On-screen Show (4:3)</PresentationFormat>
  <Paragraphs>1670</Paragraphs>
  <Slides>37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37</vt:i4>
      </vt:variant>
    </vt:vector>
  </HeadingPairs>
  <TitlesOfParts>
    <vt:vector size="40" baseType="lpstr">
      <vt:lpstr>1_Custom Design</vt:lpstr>
      <vt:lpstr>2_Custom Design</vt:lpstr>
      <vt:lpstr>3_Custom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Shetty akshata</dc:creator>
  <cp:lastModifiedBy>rs166055</cp:lastModifiedBy>
  <cp:revision>1006</cp:revision>
  <cp:lastPrinted>2014-11-03T07:57:31Z</cp:lastPrinted>
  <dcterms:created xsi:type="dcterms:W3CDTF">2013-10-30T19:30:37Z</dcterms:created>
  <dcterms:modified xsi:type="dcterms:W3CDTF">2014-11-03T08:02:49Z</dcterms:modified>
</cp:coreProperties>
</file>