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8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2" r:id="rId5"/>
    <p:sldId id="259" r:id="rId6"/>
    <p:sldId id="465" r:id="rId7"/>
    <p:sldId id="476" r:id="rId8"/>
    <p:sldId id="378" r:id="rId9"/>
    <p:sldId id="264" r:id="rId10"/>
    <p:sldId id="267" r:id="rId11"/>
    <p:sldId id="478" r:id="rId12"/>
    <p:sldId id="268" r:id="rId13"/>
    <p:sldId id="419" r:id="rId14"/>
    <p:sldId id="377" r:id="rId15"/>
    <p:sldId id="283" r:id="rId16"/>
    <p:sldId id="417" r:id="rId17"/>
    <p:sldId id="285" r:id="rId18"/>
    <p:sldId id="379" r:id="rId19"/>
    <p:sldId id="483" r:id="rId20"/>
    <p:sldId id="481" r:id="rId21"/>
    <p:sldId id="480" r:id="rId22"/>
    <p:sldId id="460" r:id="rId23"/>
    <p:sldId id="468" r:id="rId24"/>
    <p:sldId id="470" r:id="rId25"/>
    <p:sldId id="474" r:id="rId26"/>
    <p:sldId id="308" r:id="rId27"/>
    <p:sldId id="373" r:id="rId28"/>
    <p:sldId id="423" r:id="rId29"/>
    <p:sldId id="482" r:id="rId30"/>
    <p:sldId id="472" r:id="rId31"/>
    <p:sldId id="430" r:id="rId32"/>
    <p:sldId id="434" r:id="rId33"/>
    <p:sldId id="436" r:id="rId34"/>
    <p:sldId id="439" r:id="rId35"/>
    <p:sldId id="441" r:id="rId36"/>
    <p:sldId id="448" r:id="rId37"/>
    <p:sldId id="452" r:id="rId38"/>
    <p:sldId id="477" r:id="rId39"/>
    <p:sldId id="461" r:id="rId40"/>
    <p:sldId id="456" r:id="rId41"/>
    <p:sldId id="457" r:id="rId42"/>
    <p:sldId id="458" r:id="rId43"/>
    <p:sldId id="459" r:id="rId4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87D"/>
    <a:srgbClr val="0D2453"/>
    <a:srgbClr val="0055D2"/>
    <a:srgbClr val="0066FF"/>
    <a:srgbClr val="003399"/>
    <a:srgbClr val="0033CC"/>
    <a:srgbClr val="0000FF"/>
    <a:srgbClr val="607EFC"/>
    <a:srgbClr val="0053B8"/>
    <a:srgbClr val="29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728" autoAdjust="0"/>
  </p:normalViewPr>
  <p:slideViewPr>
    <p:cSldViewPr>
      <p:cViewPr>
        <p:scale>
          <a:sx n="80" d="100"/>
          <a:sy n="80" d="100"/>
        </p:scale>
        <p:origin x="-1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984"/>
    </p:cViewPr>
  </p:sorterViewPr>
  <p:notesViewPr>
    <p:cSldViewPr>
      <p:cViewPr varScale="1">
        <p:scale>
          <a:sx n="56" d="100"/>
          <a:sy n="56" d="100"/>
        </p:scale>
        <p:origin x="-1812" y="-7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889250" cy="496888"/>
          </a:xfrm>
          <a:prstGeom prst="rect">
            <a:avLst/>
          </a:prstGeom>
        </p:spPr>
        <p:txBody>
          <a:bodyPr vert="horz" lIns="104072" tIns="52035" rIns="104072" bIns="520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70"/>
            <a:ext cx="2889250" cy="496886"/>
          </a:xfrm>
          <a:prstGeom prst="rect">
            <a:avLst/>
          </a:prstGeom>
        </p:spPr>
        <p:txBody>
          <a:bodyPr vert="horz" lIns="104072" tIns="52035" rIns="104072" bIns="520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49" y="9428170"/>
            <a:ext cx="2889250" cy="496886"/>
          </a:xfrm>
          <a:prstGeom prst="rect">
            <a:avLst/>
          </a:prstGeom>
        </p:spPr>
        <p:txBody>
          <a:bodyPr vert="horz" lIns="104072" tIns="52035" rIns="104072" bIns="520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3D2B074-531E-49B3-9A5A-DC20C29EB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57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889250" cy="496888"/>
          </a:xfrm>
          <a:prstGeom prst="rect">
            <a:avLst/>
          </a:prstGeom>
        </p:spPr>
        <p:txBody>
          <a:bodyPr vert="horz" lIns="104072" tIns="52035" rIns="104072" bIns="520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49" y="7"/>
            <a:ext cx="2889250" cy="496888"/>
          </a:xfrm>
          <a:prstGeom prst="rect">
            <a:avLst/>
          </a:prstGeom>
        </p:spPr>
        <p:txBody>
          <a:bodyPr vert="horz" lIns="104072" tIns="52035" rIns="104072" bIns="520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0ADD2E-E530-46B2-A7FB-D27AAC96F5D1}" type="datetimeFigureOut">
              <a:rPr lang="en-US"/>
              <a:pPr>
                <a:defRPr/>
              </a:pPr>
              <a:t>1/27/2012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072" tIns="52035" rIns="104072" bIns="520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3" y="4714879"/>
            <a:ext cx="5335587" cy="4467224"/>
          </a:xfrm>
          <a:prstGeom prst="rect">
            <a:avLst/>
          </a:prstGeom>
        </p:spPr>
        <p:txBody>
          <a:bodyPr vert="horz" lIns="104072" tIns="52035" rIns="104072" bIns="520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70"/>
            <a:ext cx="2889250" cy="496886"/>
          </a:xfrm>
          <a:prstGeom prst="rect">
            <a:avLst/>
          </a:prstGeom>
        </p:spPr>
        <p:txBody>
          <a:bodyPr vert="horz" lIns="104072" tIns="52035" rIns="104072" bIns="520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49" y="9428170"/>
            <a:ext cx="2889250" cy="496886"/>
          </a:xfrm>
          <a:prstGeom prst="rect">
            <a:avLst/>
          </a:prstGeom>
        </p:spPr>
        <p:txBody>
          <a:bodyPr vert="horz" lIns="104072" tIns="52035" rIns="104072" bIns="520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0B1EB1-2F1A-49F8-AFE6-D57D8924B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54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BEE65-5E0E-46EC-8C11-65DDA4399D4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7F4557-DDE8-4E28-807A-28E9D032D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6518-ABC5-45D4-948E-527F57F0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0038"/>
            <a:ext cx="2116138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300038"/>
            <a:ext cx="6200775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BE91-F4F1-4B74-AB5F-6576CBB2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2425" y="1273175"/>
            <a:ext cx="8469313" cy="4746625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4C58-7B38-471A-BA73-3F76381DB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2425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425" y="1273175"/>
            <a:ext cx="4157663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273175"/>
            <a:ext cx="4159250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2425" y="3722688"/>
            <a:ext cx="4157663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88" y="3722688"/>
            <a:ext cx="4159250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EEBE-0DCC-48E4-846C-E103E39B5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425" y="1273175"/>
            <a:ext cx="4157663" cy="474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273175"/>
            <a:ext cx="4159250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722688"/>
            <a:ext cx="4159250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8429-82D5-4E39-9475-BC1C68525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0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86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2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5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8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9D81-0F59-4444-BC8C-7ECC84F3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48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974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73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6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273175"/>
            <a:ext cx="415766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273175"/>
            <a:ext cx="4159250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04F7-9CC8-4707-BD37-FEA2EC01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3E6B-28FF-4E3B-AE22-57A0C360B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6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E1DC-D904-4DA3-AB80-1338CEBE7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D328-E775-4069-9EB4-063AF758F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BE98-D4D5-4735-9E9C-0C6D057E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B057-E41A-4B8A-8441-1A6F305E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59E8-C4F3-403E-8AE4-FDDEFDA4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9144000" cy="976313"/>
          </a:xfrm>
          <a:prstGeom prst="rect">
            <a:avLst/>
          </a:prstGeom>
          <a:solidFill>
            <a:schemeClr val="accent6">
              <a:lumMod val="75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EC7600"/>
              </a:solidFill>
            </a:endParaRPr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0088" y="6400800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683740-B256-4F81-8C0E-543260B8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300038"/>
            <a:ext cx="8461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273175"/>
            <a:ext cx="84693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47"/>
          <p:cNvGrpSpPr>
            <a:grpSpLocks/>
          </p:cNvGrpSpPr>
          <p:nvPr userDrawn="1"/>
        </p:nvGrpSpPr>
        <p:grpSpPr bwMode="auto">
          <a:xfrm>
            <a:off x="-6350" y="914400"/>
            <a:ext cx="9151938" cy="74613"/>
            <a:chOff x="74" y="528"/>
            <a:chExt cx="5651" cy="48"/>
          </a:xfrm>
        </p:grpSpPr>
        <p:sp>
          <p:nvSpPr>
            <p:cNvPr id="1033" name="Rectangle 3"/>
            <p:cNvSpPr>
              <a:spLocks noChangeArrowheads="1"/>
            </p:cNvSpPr>
            <p:nvPr userDrawn="1"/>
          </p:nvSpPr>
          <p:spPr bwMode="auto">
            <a:xfrm>
              <a:off x="74" y="528"/>
              <a:ext cx="5651" cy="2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1000">
                <a:latin typeface="Arial Narrow" pitchFamily="34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 userDrawn="1"/>
          </p:nvSpPr>
          <p:spPr bwMode="auto">
            <a:xfrm>
              <a:off x="74" y="553"/>
              <a:ext cx="5651" cy="2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1000">
                <a:latin typeface="Arial Narrow" pitchFamily="34" charset="0"/>
              </a:endParaRPr>
            </a:p>
          </p:txBody>
        </p:sp>
      </p:grpSp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304800" y="6248400"/>
            <a:ext cx="496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Monotype Corsiva" pitchFamily="66" charset="0"/>
              </a:rPr>
              <a:t>Relationship beyond banking</a:t>
            </a:r>
          </a:p>
        </p:txBody>
      </p:sp>
      <p:pic>
        <p:nvPicPr>
          <p:cNvPr id="12" name="Picture 8" descr="C:\Documents and Settings\Parthik.Bheda\Desktop\BOI Logo English.jpg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318" r="11831" b="22317"/>
          <a:stretch/>
        </p:blipFill>
        <p:spPr bwMode="auto">
          <a:xfrm>
            <a:off x="7550331" y="6125749"/>
            <a:ext cx="1288801" cy="7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  <p:sldLayoutId id="2147485783" r:id="rId12"/>
    <p:sldLayoutId id="2147485784" r:id="rId13"/>
    <p:sldLayoutId id="2147485786" r:id="rId14"/>
    <p:sldLayoutId id="2147485787" r:id="rId15"/>
    <p:sldLayoutId id="2147485788" r:id="rId16"/>
    <p:sldLayoutId id="2147485789" r:id="rId17"/>
    <p:sldLayoutId id="2147485791" r:id="rId18"/>
    <p:sldLayoutId id="2147485792" r:id="rId19"/>
    <p:sldLayoutId id="2147485846" r:id="rId20"/>
    <p:sldLayoutId id="2147485850" r:id="rId21"/>
    <p:sldLayoutId id="2147485851" r:id="rId22"/>
    <p:sldLayoutId id="2147485852" r:id="rId23"/>
    <p:sldLayoutId id="2147485853" r:id="rId2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chemeClr val="tx2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15986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0558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5130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29702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6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 noChangeAspect="1"/>
          </p:cNvGrpSpPr>
          <p:nvPr/>
        </p:nvGrpSpPr>
        <p:grpSpPr bwMode="auto">
          <a:xfrm>
            <a:off x="1963738" y="1282700"/>
            <a:ext cx="5500687" cy="4811713"/>
            <a:chOff x="6116" y="882"/>
            <a:chExt cx="2308" cy="2695"/>
          </a:xfrm>
        </p:grpSpPr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" y="234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7068" y="882"/>
              <a:ext cx="394" cy="1413"/>
            </a:xfrm>
            <a:custGeom>
              <a:avLst/>
              <a:gdLst>
                <a:gd name="T0" fmla="*/ 394 w 463"/>
                <a:gd name="T1" fmla="*/ 1414 h 1650"/>
                <a:gd name="T2" fmla="*/ 211 w 463"/>
                <a:gd name="T3" fmla="*/ 0 h 1650"/>
                <a:gd name="T4" fmla="*/ 0 w 463"/>
                <a:gd name="T5" fmla="*/ 1409 h 1650"/>
                <a:gd name="T6" fmla="*/ 394 w 463"/>
                <a:gd name="T7" fmla="*/ 1414 h 1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1650"/>
                <a:gd name="T14" fmla="*/ 463 w 463"/>
                <a:gd name="T15" fmla="*/ 1650 h 1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1650">
                  <a:moveTo>
                    <a:pt x="463" y="1650"/>
                  </a:moveTo>
                  <a:lnTo>
                    <a:pt x="248" y="0"/>
                  </a:lnTo>
                  <a:lnTo>
                    <a:pt x="0" y="1644"/>
                  </a:lnTo>
                  <a:lnTo>
                    <a:pt x="463" y="1650"/>
                  </a:lnTo>
                  <a:close/>
                </a:path>
              </a:pathLst>
            </a:custGeom>
            <a:solidFill>
              <a:srgbClr val="FFE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501" y="2230"/>
              <a:ext cx="923" cy="465"/>
            </a:xfrm>
            <a:custGeom>
              <a:avLst/>
              <a:gdLst>
                <a:gd name="T0" fmla="*/ 131 w 1082"/>
                <a:gd name="T1" fmla="*/ 463 h 541"/>
                <a:gd name="T2" fmla="*/ 923 w 1082"/>
                <a:gd name="T3" fmla="*/ 0 h 541"/>
                <a:gd name="T4" fmla="*/ 0 w 1082"/>
                <a:gd name="T5" fmla="*/ 89 h 541"/>
                <a:gd name="T6" fmla="*/ 131 w 1082"/>
                <a:gd name="T7" fmla="*/ 463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2"/>
                <a:gd name="T13" fmla="*/ 0 h 541"/>
                <a:gd name="T14" fmla="*/ 1082 w 1082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" h="541">
                  <a:moveTo>
                    <a:pt x="153" y="541"/>
                  </a:moveTo>
                  <a:lnTo>
                    <a:pt x="1082" y="0"/>
                  </a:lnTo>
                  <a:lnTo>
                    <a:pt x="0" y="104"/>
                  </a:lnTo>
                  <a:lnTo>
                    <a:pt x="153" y="541"/>
                  </a:lnTo>
                  <a:close/>
                </a:path>
              </a:pathLst>
            </a:custGeom>
            <a:solidFill>
              <a:srgbClr val="FFE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116" y="2199"/>
              <a:ext cx="912" cy="489"/>
            </a:xfrm>
            <a:custGeom>
              <a:avLst/>
              <a:gdLst>
                <a:gd name="T0" fmla="*/ 912 w 1070"/>
                <a:gd name="T1" fmla="*/ 112 h 571"/>
                <a:gd name="T2" fmla="*/ 0 w 1070"/>
                <a:gd name="T3" fmla="*/ 0 h 571"/>
                <a:gd name="T4" fmla="*/ 790 w 1070"/>
                <a:gd name="T5" fmla="*/ 489 h 571"/>
                <a:gd name="T6" fmla="*/ 912 w 1070"/>
                <a:gd name="T7" fmla="*/ 112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0"/>
                <a:gd name="T13" fmla="*/ 0 h 571"/>
                <a:gd name="T14" fmla="*/ 1070 w 1070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0" h="571">
                  <a:moveTo>
                    <a:pt x="1070" y="131"/>
                  </a:moveTo>
                  <a:lnTo>
                    <a:pt x="0" y="0"/>
                  </a:lnTo>
                  <a:lnTo>
                    <a:pt x="927" y="571"/>
                  </a:lnTo>
                  <a:lnTo>
                    <a:pt x="1070" y="131"/>
                  </a:lnTo>
                  <a:close/>
                </a:path>
              </a:pathLst>
            </a:custGeom>
            <a:solidFill>
              <a:srgbClr val="FFE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518" y="2733"/>
              <a:ext cx="715" cy="829"/>
            </a:xfrm>
            <a:custGeom>
              <a:avLst/>
              <a:gdLst>
                <a:gd name="T0" fmla="*/ 399 w 839"/>
                <a:gd name="T1" fmla="*/ 0 h 969"/>
                <a:gd name="T2" fmla="*/ 0 w 839"/>
                <a:gd name="T3" fmla="*/ 830 h 969"/>
                <a:gd name="T4" fmla="*/ 716 w 839"/>
                <a:gd name="T5" fmla="*/ 237 h 969"/>
                <a:gd name="T6" fmla="*/ 399 w 839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9"/>
                <a:gd name="T13" fmla="*/ 0 h 969"/>
                <a:gd name="T14" fmla="*/ 839 w 839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9" h="969">
                  <a:moveTo>
                    <a:pt x="467" y="0"/>
                  </a:moveTo>
                  <a:lnTo>
                    <a:pt x="0" y="969"/>
                  </a:lnTo>
                  <a:lnTo>
                    <a:pt x="839" y="277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FE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7296" y="2724"/>
              <a:ext cx="685" cy="853"/>
            </a:xfrm>
            <a:custGeom>
              <a:avLst/>
              <a:gdLst>
                <a:gd name="T0" fmla="*/ 0 w 806"/>
                <a:gd name="T1" fmla="*/ 243 h 995"/>
                <a:gd name="T2" fmla="*/ 687 w 806"/>
                <a:gd name="T3" fmla="*/ 853 h 995"/>
                <a:gd name="T4" fmla="*/ 312 w 806"/>
                <a:gd name="T5" fmla="*/ 0 h 995"/>
                <a:gd name="T6" fmla="*/ 0 w 806"/>
                <a:gd name="T7" fmla="*/ 243 h 9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995"/>
                <a:gd name="T14" fmla="*/ 806 w 806"/>
                <a:gd name="T15" fmla="*/ 995 h 9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995">
                  <a:moveTo>
                    <a:pt x="0" y="284"/>
                  </a:moveTo>
                  <a:lnTo>
                    <a:pt x="806" y="995"/>
                  </a:lnTo>
                  <a:lnTo>
                    <a:pt x="366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EC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280" y="882"/>
              <a:ext cx="183" cy="1413"/>
            </a:xfrm>
            <a:custGeom>
              <a:avLst/>
              <a:gdLst>
                <a:gd name="T0" fmla="*/ 0 w 215"/>
                <a:gd name="T1" fmla="*/ 0 h 1650"/>
                <a:gd name="T2" fmla="*/ 0 w 215"/>
                <a:gd name="T3" fmla="*/ 1291 h 1650"/>
                <a:gd name="T4" fmla="*/ 183 w 215"/>
                <a:gd name="T5" fmla="*/ 1414 h 1650"/>
                <a:gd name="T6" fmla="*/ 0 w 215"/>
                <a:gd name="T7" fmla="*/ 0 h 1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650"/>
                <a:gd name="T14" fmla="*/ 215 w 215"/>
                <a:gd name="T15" fmla="*/ 1650 h 1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650">
                  <a:moveTo>
                    <a:pt x="0" y="0"/>
                  </a:moveTo>
                  <a:lnTo>
                    <a:pt x="0" y="1507"/>
                  </a:lnTo>
                  <a:lnTo>
                    <a:pt x="215" y="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7632" y="2230"/>
              <a:ext cx="792" cy="465"/>
            </a:xfrm>
            <a:custGeom>
              <a:avLst/>
              <a:gdLst>
                <a:gd name="T0" fmla="*/ 792 w 929"/>
                <a:gd name="T1" fmla="*/ 0 h 541"/>
                <a:gd name="T2" fmla="*/ 53 w 929"/>
                <a:gd name="T3" fmla="*/ 248 h 541"/>
                <a:gd name="T4" fmla="*/ 0 w 929"/>
                <a:gd name="T5" fmla="*/ 463 h 541"/>
                <a:gd name="T6" fmla="*/ 792 w 929"/>
                <a:gd name="T7" fmla="*/ 0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9"/>
                <a:gd name="T13" fmla="*/ 0 h 541"/>
                <a:gd name="T14" fmla="*/ 929 w 929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9" h="541">
                  <a:moveTo>
                    <a:pt x="929" y="0"/>
                  </a:moveTo>
                  <a:lnTo>
                    <a:pt x="62" y="290"/>
                  </a:lnTo>
                  <a:lnTo>
                    <a:pt x="0" y="541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116" y="2199"/>
              <a:ext cx="912" cy="253"/>
            </a:xfrm>
            <a:custGeom>
              <a:avLst/>
              <a:gdLst>
                <a:gd name="T0" fmla="*/ 0 w 1070"/>
                <a:gd name="T1" fmla="*/ 0 h 294"/>
                <a:gd name="T2" fmla="*/ 740 w 1070"/>
                <a:gd name="T3" fmla="*/ 252 h 294"/>
                <a:gd name="T4" fmla="*/ 912 w 1070"/>
                <a:gd name="T5" fmla="*/ 112 h 294"/>
                <a:gd name="T6" fmla="*/ 0 w 1070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0"/>
                <a:gd name="T13" fmla="*/ 0 h 294"/>
                <a:gd name="T14" fmla="*/ 1070 w 1070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0" h="294">
                  <a:moveTo>
                    <a:pt x="0" y="0"/>
                  </a:moveTo>
                  <a:lnTo>
                    <a:pt x="868" y="294"/>
                  </a:lnTo>
                  <a:lnTo>
                    <a:pt x="107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518" y="2733"/>
              <a:ext cx="476" cy="829"/>
            </a:xfrm>
            <a:custGeom>
              <a:avLst/>
              <a:gdLst>
                <a:gd name="T0" fmla="*/ 0 w 558"/>
                <a:gd name="T1" fmla="*/ 830 h 969"/>
                <a:gd name="T2" fmla="*/ 476 w 558"/>
                <a:gd name="T3" fmla="*/ 207 h 969"/>
                <a:gd name="T4" fmla="*/ 398 w 558"/>
                <a:gd name="T5" fmla="*/ 0 h 969"/>
                <a:gd name="T6" fmla="*/ 0 w 558"/>
                <a:gd name="T7" fmla="*/ 83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8"/>
                <a:gd name="T13" fmla="*/ 0 h 969"/>
                <a:gd name="T14" fmla="*/ 558 w 558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8" h="969">
                  <a:moveTo>
                    <a:pt x="0" y="969"/>
                  </a:moveTo>
                  <a:lnTo>
                    <a:pt x="558" y="242"/>
                  </a:lnTo>
                  <a:lnTo>
                    <a:pt x="467" y="0"/>
                  </a:lnTo>
                  <a:lnTo>
                    <a:pt x="0" y="969"/>
                  </a:lnTo>
                  <a:close/>
                </a:path>
              </a:pathLst>
            </a:custGeom>
            <a:solidFill>
              <a:srgbClr val="FF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7296" y="2948"/>
              <a:ext cx="685" cy="629"/>
            </a:xfrm>
            <a:custGeom>
              <a:avLst/>
              <a:gdLst>
                <a:gd name="T0" fmla="*/ 687 w 806"/>
                <a:gd name="T1" fmla="*/ 629 h 734"/>
                <a:gd name="T2" fmla="*/ 220 w 806"/>
                <a:gd name="T3" fmla="*/ 0 h 734"/>
                <a:gd name="T4" fmla="*/ 0 w 806"/>
                <a:gd name="T5" fmla="*/ 20 h 734"/>
                <a:gd name="T6" fmla="*/ 687 w 806"/>
                <a:gd name="T7" fmla="*/ 629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6"/>
                <a:gd name="T13" fmla="*/ 0 h 734"/>
                <a:gd name="T14" fmla="*/ 806 w 806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6" h="734">
                  <a:moveTo>
                    <a:pt x="806" y="734"/>
                  </a:moveTo>
                  <a:lnTo>
                    <a:pt x="258" y="0"/>
                  </a:lnTo>
                  <a:lnTo>
                    <a:pt x="0" y="23"/>
                  </a:lnTo>
                  <a:lnTo>
                    <a:pt x="806" y="734"/>
                  </a:lnTo>
                  <a:close/>
                </a:path>
              </a:pathLst>
            </a:custGeom>
            <a:solidFill>
              <a:srgbClr val="FF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6940" y="2319"/>
              <a:ext cx="656" cy="632"/>
            </a:xfrm>
            <a:custGeom>
              <a:avLst/>
              <a:gdLst>
                <a:gd name="T0" fmla="*/ 528 w 236"/>
                <a:gd name="T1" fmla="*/ 0 h 226"/>
                <a:gd name="T2" fmla="*/ 656 w 236"/>
                <a:gd name="T3" fmla="*/ 369 h 226"/>
                <a:gd name="T4" fmla="*/ 328 w 236"/>
                <a:gd name="T5" fmla="*/ 632 h 226"/>
                <a:gd name="T6" fmla="*/ 0 w 236"/>
                <a:gd name="T7" fmla="*/ 392 h 226"/>
                <a:gd name="T8" fmla="*/ 111 w 236"/>
                <a:gd name="T9" fmla="*/ 0 h 226"/>
                <a:gd name="T10" fmla="*/ 528 w 236"/>
                <a:gd name="T11" fmla="*/ 0 h 226"/>
                <a:gd name="T12" fmla="*/ 317 w 236"/>
                <a:gd name="T13" fmla="*/ 20 h 226"/>
                <a:gd name="T14" fmla="*/ 58 w 236"/>
                <a:gd name="T15" fmla="*/ 280 h 226"/>
                <a:gd name="T16" fmla="*/ 317 w 236"/>
                <a:gd name="T17" fmla="*/ 543 h 226"/>
                <a:gd name="T18" fmla="*/ 575 w 236"/>
                <a:gd name="T19" fmla="*/ 280 h 226"/>
                <a:gd name="T20" fmla="*/ 317 w 236"/>
                <a:gd name="T21" fmla="*/ 20 h 2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226"/>
                <a:gd name="T35" fmla="*/ 236 w 236"/>
                <a:gd name="T36" fmla="*/ 226 h 2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226">
                  <a:moveTo>
                    <a:pt x="190" y="0"/>
                  </a:moveTo>
                  <a:cubicBezTo>
                    <a:pt x="236" y="132"/>
                    <a:pt x="236" y="132"/>
                    <a:pt x="236" y="132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90" y="0"/>
                  </a:lnTo>
                  <a:close/>
                  <a:moveTo>
                    <a:pt x="114" y="7"/>
                  </a:moveTo>
                  <a:cubicBezTo>
                    <a:pt x="62" y="7"/>
                    <a:pt x="21" y="49"/>
                    <a:pt x="21" y="100"/>
                  </a:cubicBezTo>
                  <a:cubicBezTo>
                    <a:pt x="21" y="152"/>
                    <a:pt x="62" y="194"/>
                    <a:pt x="114" y="194"/>
                  </a:cubicBezTo>
                  <a:cubicBezTo>
                    <a:pt x="166" y="194"/>
                    <a:pt x="207" y="152"/>
                    <a:pt x="207" y="100"/>
                  </a:cubicBezTo>
                  <a:cubicBezTo>
                    <a:pt x="207" y="49"/>
                    <a:pt x="166" y="7"/>
                    <a:pt x="114" y="7"/>
                  </a:cubicBezTo>
                  <a:close/>
                </a:path>
              </a:pathLst>
            </a:custGeom>
            <a:solidFill>
              <a:srgbClr val="DDDDDD"/>
            </a:solidFill>
            <a:ln w="20638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US" sz="1000"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057400" y="5049053"/>
            <a:ext cx="5114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ANALYST PRESENTATION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</a:t>
            </a:r>
            <a:r>
              <a:rPr lang="en-U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December,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BBF0D-CD26-4B67-BE7C-DEFE223D0F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524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BANK OF INDIA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57200" y="457200"/>
            <a:ext cx="6310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Credit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Rating - International &amp; Domestic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61550"/>
              </p:ext>
            </p:extLst>
          </p:nvPr>
        </p:nvGraphicFramePr>
        <p:xfrm>
          <a:off x="609600" y="1397000"/>
          <a:ext cx="8001000" cy="4788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554072"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        Rating Agency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Rating            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u="sng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International Ratings</a:t>
                      </a:r>
                      <a:endParaRPr lang="en-US" b="1" u="sng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Moody’s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Baa2 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626334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 &amp; P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BBB-</a:t>
                      </a:r>
                    </a:p>
                    <a:p>
                      <a:pPr marL="342900" indent="-34290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u="sng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Domestic</a:t>
                      </a:r>
                      <a:endParaRPr lang="en-US" b="1" u="sng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CRISIL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AAA (For Bonds)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CARE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AAA(Is) (Issuer Rating)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CARE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AAA(For Bonds)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Brickwork Ratings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BWR AAA (For Bonds)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449349">
                <a:tc>
                  <a:txBody>
                    <a:bodyPr/>
                    <a:lstStyle/>
                    <a:p>
                      <a:pPr marL="285750" indent="-285750"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b="1" kern="120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ICRA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indent="0"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MAAA (For Term Deposits)</a:t>
                      </a:r>
                      <a:endParaRPr lang="en-US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Highlights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Business touched </a:t>
            </a:r>
            <a:r>
              <a:rPr lang="en-US" b="1" dirty="0" smtClean="0">
                <a:latin typeface="Rupee Foradian"/>
              </a:rPr>
              <a:t>`</a:t>
            </a:r>
            <a:r>
              <a:rPr lang="en-US" b="1" dirty="0" smtClean="0">
                <a:cs typeface="Calibri" pitchFamily="34" charset="0"/>
              </a:rPr>
              <a:t>5,403,668 </a:t>
            </a:r>
            <a:r>
              <a:rPr lang="en-US" b="1" dirty="0" err="1" smtClean="0">
                <a:cs typeface="Calibri" pitchFamily="34" charset="0"/>
              </a:rPr>
              <a:t>Mn</a:t>
            </a:r>
            <a:r>
              <a:rPr lang="en-US" b="1" dirty="0" smtClean="0"/>
              <a:t>  </a:t>
            </a:r>
            <a:r>
              <a:rPr lang="en-US" b="1" dirty="0"/>
              <a:t>( </a:t>
            </a:r>
            <a:r>
              <a:rPr lang="en-US" b="1" dirty="0" err="1"/>
              <a:t>YoY</a:t>
            </a:r>
            <a:r>
              <a:rPr lang="en-US" b="1" dirty="0"/>
              <a:t> Growth 21.35%)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Deposits stood at </a:t>
            </a:r>
            <a:r>
              <a:rPr lang="en-US" b="1" dirty="0">
                <a:latin typeface="Rupee Foradian" pitchFamily="34" charset="0"/>
              </a:rPr>
              <a:t>`</a:t>
            </a:r>
            <a:r>
              <a:rPr lang="en-US" b="1" dirty="0" smtClean="0">
                <a:latin typeface="Rupee Foradian" pitchFamily="34" charset="0"/>
              </a:rPr>
              <a:t>3,072,52</a:t>
            </a:r>
            <a:r>
              <a:rPr lang="en-US" b="1" dirty="0" smtClean="0"/>
              <a:t>3 </a:t>
            </a:r>
            <a:r>
              <a:rPr lang="en-US" b="1" dirty="0" err="1" smtClean="0"/>
              <a:t>Mn</a:t>
            </a:r>
            <a:r>
              <a:rPr lang="en-US" b="1" dirty="0" smtClean="0"/>
              <a:t> (</a:t>
            </a:r>
            <a:r>
              <a:rPr lang="en-US" b="1" dirty="0" err="1" smtClean="0"/>
              <a:t>YoY</a:t>
            </a:r>
            <a:r>
              <a:rPr lang="en-US" b="1" dirty="0" smtClean="0"/>
              <a:t> </a:t>
            </a:r>
            <a:r>
              <a:rPr lang="en-US" b="1" dirty="0"/>
              <a:t>Growth 21.67%)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CASA at 32.41%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Advances at </a:t>
            </a:r>
            <a:r>
              <a:rPr lang="en-US" b="1" dirty="0">
                <a:latin typeface="Rupee Foradian" pitchFamily="34" charset="0"/>
              </a:rPr>
              <a:t>`</a:t>
            </a:r>
            <a:r>
              <a:rPr lang="en-US" b="1" dirty="0" smtClean="0">
                <a:latin typeface="Rupee Foradian" pitchFamily="34" charset="0"/>
              </a:rPr>
              <a:t>2,331,146 </a:t>
            </a:r>
            <a:r>
              <a:rPr lang="en-US" b="1" dirty="0" err="1" smtClean="0"/>
              <a:t>Mn</a:t>
            </a:r>
            <a:r>
              <a:rPr lang="en-US" b="1" dirty="0" smtClean="0"/>
              <a:t> (</a:t>
            </a:r>
            <a:r>
              <a:rPr lang="en-US" b="1" dirty="0" err="1" smtClean="0"/>
              <a:t>YoY</a:t>
            </a:r>
            <a:r>
              <a:rPr lang="en-US" b="1" dirty="0" smtClean="0"/>
              <a:t> </a:t>
            </a:r>
            <a:r>
              <a:rPr lang="en-US" b="1" dirty="0"/>
              <a:t>Growth  20.94%)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Operating Profit </a:t>
            </a:r>
            <a:r>
              <a:rPr lang="en-US" b="1" dirty="0" smtClean="0"/>
              <a:t>increased </a:t>
            </a:r>
            <a:r>
              <a:rPr lang="en-US" b="1" dirty="0"/>
              <a:t>from </a:t>
            </a:r>
            <a:r>
              <a:rPr lang="en-US" b="1" dirty="0">
                <a:latin typeface="Rupee Foradian" pitchFamily="34" charset="0"/>
              </a:rPr>
              <a:t>` </a:t>
            </a:r>
            <a:r>
              <a:rPr lang="en-US" b="1" dirty="0" smtClean="0">
                <a:latin typeface="Rupee Foradian" pitchFamily="34" charset="0"/>
              </a:rPr>
              <a:t>13,888 </a:t>
            </a:r>
            <a:r>
              <a:rPr lang="en-US" b="1" dirty="0" err="1" smtClean="0"/>
              <a:t>Mn</a:t>
            </a:r>
            <a:r>
              <a:rPr lang="en-US" b="1" dirty="0" smtClean="0"/>
              <a:t> </a:t>
            </a:r>
            <a:r>
              <a:rPr lang="en-US" b="1" dirty="0"/>
              <a:t>to </a:t>
            </a:r>
            <a:r>
              <a:rPr lang="en-US" b="1" dirty="0">
                <a:latin typeface="Rupee Foradian" pitchFamily="34" charset="0"/>
              </a:rPr>
              <a:t>`</a:t>
            </a:r>
            <a:r>
              <a:rPr lang="en-US" b="1" dirty="0" smtClean="0">
                <a:latin typeface="Rupee Foradian" pitchFamily="34" charset="0"/>
              </a:rPr>
              <a:t>17,319</a:t>
            </a:r>
            <a:r>
              <a:rPr lang="en-US" b="1" dirty="0"/>
              <a:t> </a:t>
            </a:r>
            <a:r>
              <a:rPr lang="en-US" b="1" dirty="0" err="1" smtClean="0"/>
              <a:t>Mn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YoY</a:t>
            </a:r>
            <a:r>
              <a:rPr lang="en-US" b="1" dirty="0"/>
              <a:t> Growth 24.69</a:t>
            </a:r>
            <a:r>
              <a:rPr lang="en-US" b="1" dirty="0" smtClean="0"/>
              <a:t>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Net Profit Increased from </a:t>
            </a:r>
            <a:r>
              <a:rPr lang="en-US" b="1" dirty="0" smtClean="0">
                <a:latin typeface="Rupee Foradian" pitchFamily="34" charset="0"/>
              </a:rPr>
              <a:t>`</a:t>
            </a:r>
            <a:r>
              <a:rPr lang="en-US" b="1" dirty="0" smtClean="0"/>
              <a:t>6,532 </a:t>
            </a:r>
            <a:r>
              <a:rPr lang="en-US" b="1" dirty="0" err="1" smtClean="0"/>
              <a:t>Mn</a:t>
            </a:r>
            <a:r>
              <a:rPr lang="en-US" b="1" dirty="0" smtClean="0"/>
              <a:t> to </a:t>
            </a:r>
            <a:r>
              <a:rPr lang="en-US" b="1" dirty="0" smtClean="0">
                <a:latin typeface="Rupee Foradian" pitchFamily="34" charset="0"/>
              </a:rPr>
              <a:t>`</a:t>
            </a:r>
            <a:r>
              <a:rPr lang="en-US" b="1" dirty="0" smtClean="0"/>
              <a:t>7,162Mn</a:t>
            </a:r>
            <a:r>
              <a:rPr lang="en-US" b="1" dirty="0" smtClean="0">
                <a:latin typeface="Rupee Foradian" pitchFamily="34" charset="0"/>
              </a:rPr>
              <a:t> (</a:t>
            </a:r>
            <a:r>
              <a:rPr lang="en-US" b="1" dirty="0" err="1" smtClean="0">
                <a:latin typeface="Rupee Foradian" pitchFamily="34" charset="0"/>
              </a:rPr>
              <a:t>YoY</a:t>
            </a:r>
            <a:r>
              <a:rPr lang="en-US" b="1" dirty="0" smtClean="0">
                <a:latin typeface="Rupee Foradian" pitchFamily="34" charset="0"/>
              </a:rPr>
              <a:t> Growth 9.64%)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Net Interest Margin </a:t>
            </a:r>
            <a:r>
              <a:rPr lang="en-US" b="1" dirty="0" smtClean="0"/>
              <a:t>increased </a:t>
            </a:r>
            <a:r>
              <a:rPr lang="en-US" b="1" dirty="0"/>
              <a:t>from 2.44% to 2.55% (Sequentially)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Non Interest Income </a:t>
            </a:r>
            <a:r>
              <a:rPr lang="en-US" b="1" dirty="0" smtClean="0"/>
              <a:t>increased </a:t>
            </a:r>
            <a:r>
              <a:rPr lang="en-US" b="1" dirty="0"/>
              <a:t>from </a:t>
            </a:r>
            <a:r>
              <a:rPr lang="en-US" b="1" dirty="0">
                <a:latin typeface="Rupee Foradian"/>
              </a:rPr>
              <a:t>`</a:t>
            </a:r>
            <a:r>
              <a:rPr lang="en-US" b="1" dirty="0"/>
              <a:t> </a:t>
            </a:r>
            <a:r>
              <a:rPr lang="en-US" b="1" dirty="0" smtClean="0"/>
              <a:t>6,482 </a:t>
            </a:r>
            <a:r>
              <a:rPr lang="en-US" b="1" dirty="0" err="1" smtClean="0"/>
              <a:t>Mn</a:t>
            </a:r>
            <a:r>
              <a:rPr lang="en-US" b="1" dirty="0" smtClean="0"/>
              <a:t> </a:t>
            </a:r>
            <a:r>
              <a:rPr lang="en-US" b="1" dirty="0"/>
              <a:t>to </a:t>
            </a:r>
            <a:r>
              <a:rPr lang="en-US" b="1" dirty="0">
                <a:latin typeface="Rupee Foradian" pitchFamily="34" charset="0"/>
              </a:rPr>
              <a:t>` </a:t>
            </a:r>
            <a:r>
              <a:rPr lang="en-US" b="1" dirty="0" smtClean="0"/>
              <a:t>8,522 </a:t>
            </a:r>
            <a:r>
              <a:rPr lang="en-US" b="1" dirty="0" err="1" smtClean="0"/>
              <a:t>Mn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YoY</a:t>
            </a:r>
            <a:r>
              <a:rPr lang="en-US" b="1" dirty="0"/>
              <a:t> Growth 31.48%)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Gross NPA ratio </a:t>
            </a:r>
            <a:r>
              <a:rPr lang="en-US" b="1" dirty="0" smtClean="0"/>
              <a:t>decreased </a:t>
            </a:r>
            <a:r>
              <a:rPr lang="en-US" b="1" dirty="0"/>
              <a:t>from 3.02% in Sept 11 to 2.74% in Dec 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Net NPA ratio </a:t>
            </a:r>
            <a:r>
              <a:rPr lang="en-US" b="1" dirty="0" smtClean="0"/>
              <a:t>decreased </a:t>
            </a:r>
            <a:r>
              <a:rPr lang="en-US" b="1" dirty="0"/>
              <a:t>from 1.98% in Sept 11 to 1.78% in Dec 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Cost to income ratio reduced from 47.30% in Dec 10 to 40.68% in Dec 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ROA improved from 0.56% in Sept 11 to 0.80% in Dec 11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ROE improved from 12.07% in Sept 11 to 16.97% in Dec 11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04800" y="457200"/>
            <a:ext cx="470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Major Business Parameters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7772400" y="533400"/>
            <a:ext cx="718466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(`/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94376-60E9-4959-B0C3-336B3511F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6305"/>
              </p:ext>
            </p:extLst>
          </p:nvPr>
        </p:nvGraphicFramePr>
        <p:xfrm>
          <a:off x="381000" y="1143000"/>
          <a:ext cx="8388045" cy="4682213"/>
        </p:xfrm>
        <a:graphic>
          <a:graphicData uri="http://schemas.openxmlformats.org/drawingml/2006/table">
            <a:tbl>
              <a:tblPr/>
              <a:tblGrid>
                <a:gridCol w="1828799"/>
                <a:gridCol w="1219200"/>
                <a:gridCol w="1371600"/>
                <a:gridCol w="1219200"/>
                <a:gridCol w="1295400"/>
                <a:gridCol w="1453846"/>
              </a:tblGrid>
              <a:tr h="39188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Quarter ended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8E"/>
                    </a:solidFill>
                  </a:tcPr>
                </a:tc>
              </a:tr>
              <a:tr h="37011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Dec-10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2707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4,452,795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5,150,401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5,080,339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5,160,250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5,403,668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2,525,257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2,988,858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2,930,984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2,990,741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3,072,523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1,927,538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2,161,543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2,149,355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2,169,509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2,331,146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12,053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13,959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15,515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17,319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Profit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4,936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5,175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4,911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7,162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NIM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2.94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2.19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2.44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2.55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NPA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2.23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2.69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3.02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2.74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NPA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0.91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1.27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1.98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1.78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4531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Assets(%)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0.61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0.59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0.56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0.80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Rtn. on Equity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13.19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13.13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12.07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16.97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B"/>
                    </a:solidFill>
                  </a:tcPr>
                </a:tc>
              </a:tr>
              <a:tr h="35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 Value (INR)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283.24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292.90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301.87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314.96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657194"/>
              </p:ext>
            </p:extLst>
          </p:nvPr>
        </p:nvGraphicFramePr>
        <p:xfrm>
          <a:off x="533400" y="1600200"/>
          <a:ext cx="801687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4" name="Worksheet" r:id="rId4" imgW="6429451" imgH="2104949" progId="Excel.Sheet.8">
                  <p:embed/>
                </p:oleObj>
              </mc:Choice>
              <mc:Fallback>
                <p:oleObj name="Worksheet" r:id="rId4" imgW="6429451" imgH="2104949" progId="Excel.Sheet.8">
                  <p:embed/>
                  <p:pic>
                    <p:nvPicPr>
                      <p:cNvPr id="0" name="Picture 23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016875" cy="297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399" y="220663"/>
            <a:ext cx="325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Deposits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533399" y="4704515"/>
            <a:ext cx="8001000" cy="1138773"/>
            <a:chOff x="928662" y="4857760"/>
            <a:chExt cx="6858048" cy="1139308"/>
          </a:xfrm>
        </p:grpSpPr>
        <p:sp>
          <p:nvSpPr>
            <p:cNvPr id="6" name="TextBox 11"/>
            <p:cNvSpPr txBox="1"/>
            <p:nvPr/>
          </p:nvSpPr>
          <p:spPr>
            <a:xfrm>
              <a:off x="928662" y="4857760"/>
              <a:ext cx="2286016" cy="11393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b="1" dirty="0" smtClean="0">
                  <a:ln w="1905"/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Domestic Deposits</a:t>
              </a:r>
            </a:p>
            <a:p>
              <a:pPr fontAlgn="auto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v"/>
                <a:defRPr/>
              </a:pPr>
              <a:r>
                <a:rPr lang="en-US" sz="1600" b="1" dirty="0" smtClean="0">
                  <a:ln w="1905"/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Y-o-Y Growth :  13.78%</a:t>
              </a:r>
            </a:p>
            <a:p>
              <a:pPr fontAlgn="auto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16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6090" name="TextBox 11"/>
            <p:cNvSpPr txBox="1">
              <a:spLocks noChangeArrowheads="1"/>
            </p:cNvSpPr>
            <p:nvPr/>
          </p:nvSpPr>
          <p:spPr bwMode="auto">
            <a:xfrm>
              <a:off x="3214678" y="4858295"/>
              <a:ext cx="2286016" cy="11387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defRPr>
              </a:lvl1pPr>
              <a:lvl2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Foreign Deposits</a:t>
              </a:r>
            </a:p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Y-o-Y Growth:  66.44%</a:t>
              </a:r>
            </a:p>
            <a:p>
              <a:pPr>
                <a:defRPr/>
              </a:pPr>
              <a:endPara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6091" name="TextBox 11"/>
            <p:cNvSpPr txBox="1">
              <a:spLocks noChangeArrowheads="1"/>
            </p:cNvSpPr>
            <p:nvPr/>
          </p:nvSpPr>
          <p:spPr bwMode="auto">
            <a:xfrm>
              <a:off x="5500694" y="4857760"/>
              <a:ext cx="2286016" cy="11387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defRPr>
              </a:lvl1pPr>
              <a:lvl2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Global  Deposits</a:t>
              </a:r>
            </a:p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Y-o-Y Growth: 21.62%</a:t>
              </a:r>
            </a:p>
            <a:p>
              <a:pPr>
                <a:defRPr/>
              </a:pPr>
              <a:endPara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8228867" y="552074"/>
            <a:ext cx="590226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 </a:t>
            </a:r>
            <a:r>
              <a:rPr lang="en-US" dirty="0" err="1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n</a:t>
            </a:r>
            <a:endParaRPr lang="en-US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7B681-E11B-43F2-A478-80E23B04BC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79400" y="381000"/>
            <a:ext cx="8461375" cy="4270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/>
            <a:r>
              <a:rPr lang="en-US" sz="2400" dirty="0" smtClean="0"/>
              <a:t>Domestic Deposits (CASA)</a:t>
            </a:r>
          </a:p>
        </p:txBody>
      </p:sp>
      <p:graphicFrame>
        <p:nvGraphicFramePr>
          <p:cNvPr id="37891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10441"/>
              </p:ext>
            </p:extLst>
          </p:nvPr>
        </p:nvGraphicFramePr>
        <p:xfrm>
          <a:off x="1077913" y="1403350"/>
          <a:ext cx="6916737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4" name="Worksheet" r:id="rId4" imgW="6858000" imgH="2286000" progId="Excel.Sheet.8">
                  <p:embed/>
                </p:oleObj>
              </mc:Choice>
              <mc:Fallback>
                <p:oleObj name="Worksheet" r:id="rId4" imgW="6858000" imgH="2286000" progId="Excel.Sheet.8">
                  <p:embed/>
                  <p:pic>
                    <p:nvPicPr>
                      <p:cNvPr id="0" name="Picture 25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403350"/>
                        <a:ext cx="6916737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4510088" y="6400800"/>
            <a:ext cx="123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                   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8307471" y="53340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67818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64770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Slide Number Placeholder 3"/>
          <p:cNvSpPr txBox="1">
            <a:spLocks/>
          </p:cNvSpPr>
          <p:nvPr/>
        </p:nvSpPr>
        <p:spPr bwMode="auto">
          <a:xfrm>
            <a:off x="4510088" y="6400800"/>
            <a:ext cx="123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D082B287-DDA5-49FA-97F0-C4D8A26265C0}" type="slidenum">
              <a:rPr lang="en-US" sz="800"/>
              <a:pPr algn="ctr" eaLnBrk="1" hangingPunct="1"/>
              <a:t>14</a:t>
            </a:fld>
            <a:endParaRPr lang="en-US" sz="800"/>
          </a:p>
        </p:txBody>
      </p:sp>
      <p:grpSp>
        <p:nvGrpSpPr>
          <p:cNvPr id="2" name="Group 1"/>
          <p:cNvGrpSpPr/>
          <p:nvPr/>
        </p:nvGrpSpPr>
        <p:grpSpPr>
          <a:xfrm>
            <a:off x="609599" y="4368709"/>
            <a:ext cx="8077200" cy="1886642"/>
            <a:chOff x="609599" y="4636555"/>
            <a:chExt cx="8077200" cy="1140082"/>
          </a:xfrm>
        </p:grpSpPr>
        <p:grpSp>
          <p:nvGrpSpPr>
            <p:cNvPr id="37893" name="Group 8"/>
            <p:cNvGrpSpPr>
              <a:grpSpLocks/>
            </p:cNvGrpSpPr>
            <p:nvPr/>
          </p:nvGrpSpPr>
          <p:grpSpPr bwMode="auto">
            <a:xfrm>
              <a:off x="609599" y="4636806"/>
              <a:ext cx="5334000" cy="1139831"/>
              <a:chOff x="2286000" y="5213934"/>
              <a:chExt cx="3828654" cy="1081608"/>
            </a:xfrm>
          </p:grpSpPr>
          <p:sp>
            <p:nvSpPr>
              <p:cNvPr id="47117" name="TextBox 11"/>
              <p:cNvSpPr txBox="1">
                <a:spLocks noChangeArrowheads="1"/>
              </p:cNvSpPr>
              <p:nvPr/>
            </p:nvSpPr>
            <p:spPr bwMode="auto">
              <a:xfrm>
                <a:off x="2286000" y="5214938"/>
                <a:ext cx="1860273" cy="10806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indent="0" fontAlgn="auto">
                  <a:spcBef>
                    <a:spcPts val="600"/>
                  </a:spcBef>
                  <a:spcAft>
                    <a:spcPts val="600"/>
                  </a:spcAft>
                  <a:defRPr sz="1600" b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+mn-cs"/>
                  </a:defRPr>
                </a:lvl1pPr>
                <a:lvl2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 indent="0">
                  <a:defRPr sz="1100"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Savings Bank </a:t>
                </a:r>
              </a:p>
              <a:p>
                <a:pPr>
                  <a:defRPr/>
                </a:pPr>
                <a:r>
                  <a:rPr lang="en-US" dirty="0" smtClean="0"/>
                  <a:t>Y-o-Y  Growth:  14.26%</a:t>
                </a:r>
              </a:p>
              <a:p>
                <a:pPr>
                  <a:defRPr/>
                </a:pPr>
                <a:endParaRPr lang="en-US" dirty="0" smtClean="0"/>
              </a:p>
            </p:txBody>
          </p:sp>
          <p:sp>
            <p:nvSpPr>
              <p:cNvPr id="3081" name="TextBox 11"/>
              <p:cNvSpPr txBox="1">
                <a:spLocks noChangeArrowheads="1"/>
              </p:cNvSpPr>
              <p:nvPr/>
            </p:nvSpPr>
            <p:spPr bwMode="auto">
              <a:xfrm>
                <a:off x="4146274" y="5213934"/>
                <a:ext cx="1968380" cy="10806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indent="0" fontAlgn="auto">
                  <a:spcBef>
                    <a:spcPts val="600"/>
                  </a:spcBef>
                  <a:spcAft>
                    <a:spcPts val="600"/>
                  </a:spcAft>
                  <a:defRPr sz="1600" b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lvl1pPr>
                <a:lvl2pPr indent="0">
                  <a:defRPr sz="1100">
                    <a:solidFill>
                      <a:schemeClr val="lt1"/>
                    </a:solidFill>
                  </a:defRPr>
                </a:lvl2pPr>
                <a:lvl3pPr indent="0">
                  <a:defRPr sz="1100">
                    <a:solidFill>
                      <a:schemeClr val="lt1"/>
                    </a:solidFill>
                  </a:defRPr>
                </a:lvl3pPr>
                <a:lvl4pPr indent="0">
                  <a:defRPr sz="1100">
                    <a:solidFill>
                      <a:schemeClr val="lt1"/>
                    </a:solidFill>
                  </a:defRPr>
                </a:lvl4pPr>
                <a:lvl5pPr indent="0">
                  <a:defRPr sz="1100">
                    <a:solidFill>
                      <a:schemeClr val="lt1"/>
                    </a:solidFill>
                  </a:defRPr>
                </a:lvl5pPr>
                <a:lvl6pPr indent="0">
                  <a:defRPr sz="1100">
                    <a:solidFill>
                      <a:schemeClr val="lt1"/>
                    </a:solidFill>
                  </a:defRPr>
                </a:lvl6pPr>
                <a:lvl7pPr indent="0">
                  <a:defRPr sz="1100">
                    <a:solidFill>
                      <a:schemeClr val="lt1"/>
                    </a:solidFill>
                  </a:defRPr>
                </a:lvl7pPr>
                <a:lvl8pPr indent="0">
                  <a:defRPr sz="1100">
                    <a:solidFill>
                      <a:schemeClr val="lt1"/>
                    </a:solidFill>
                  </a:defRPr>
                </a:lvl8pPr>
                <a:lvl9pPr indent="0">
                  <a:defRPr sz="1100">
                    <a:solidFill>
                      <a:schemeClr val="lt1"/>
                    </a:solidFill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CASA </a:t>
                </a:r>
              </a:p>
              <a:p>
                <a:pPr>
                  <a:defRPr/>
                </a:pPr>
                <a:r>
                  <a:rPr lang="en-US" dirty="0"/>
                  <a:t>Y-o-Y</a:t>
                </a:r>
                <a:r>
                  <a:rPr lang="en-US" i="1" dirty="0"/>
                  <a:t> </a:t>
                </a:r>
                <a:r>
                  <a:rPr lang="en-US" i="1" dirty="0" smtClean="0"/>
                  <a:t>Growth</a:t>
                </a:r>
                <a:r>
                  <a:rPr lang="en-US" dirty="0" smtClean="0"/>
                  <a:t>: 13.40%</a:t>
                </a: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943599" y="4636555"/>
              <a:ext cx="2743200" cy="11382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defRPr>
              </a:lvl1pPr>
              <a:lvl2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/>
                <a:t>Share of  CASA to  Aggregate Deposits: </a:t>
              </a:r>
            </a:p>
            <a:p>
              <a:pPr>
                <a:defRPr/>
              </a:pPr>
              <a:r>
                <a:rPr lang="en-US" dirty="0" smtClean="0"/>
                <a:t>Dec 11-: 32.41%</a:t>
              </a:r>
            </a:p>
            <a:p>
              <a:pPr>
                <a:defRPr/>
              </a:pPr>
              <a:r>
                <a:rPr lang="en-US" dirty="0" smtClean="0"/>
                <a:t>Sep 11-: 31.64%</a:t>
              </a:r>
            </a:p>
            <a:p>
              <a:pPr>
                <a:defRPr/>
              </a:pPr>
              <a:r>
                <a:rPr lang="en-US" dirty="0" smtClean="0"/>
                <a:t>Jun 11-: 30.48%</a:t>
              </a:r>
              <a:endParaRPr lang="en-US" dirty="0"/>
            </a:p>
            <a:p>
              <a:pPr>
                <a:defRPr/>
              </a:pP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Table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20634"/>
              </p:ext>
            </p:extLst>
          </p:nvPr>
        </p:nvGraphicFramePr>
        <p:xfrm>
          <a:off x="498475" y="2043113"/>
          <a:ext cx="8175625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" name="Worksheet" r:id="rId4" imgW="8200949" imgH="2104949" progId="Excel.Sheet.8">
                  <p:embed/>
                </p:oleObj>
              </mc:Choice>
              <mc:Fallback>
                <p:oleObj name="Worksheet" r:id="rId4" imgW="8200949" imgH="2104949" progId="Excel.Sheet.8">
                  <p:embed/>
                  <p:pic>
                    <p:nvPicPr>
                      <p:cNvPr id="0" name="Picture 24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43113"/>
                        <a:ext cx="8175625" cy="210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04800" y="457200"/>
            <a:ext cx="535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Domestic Deposits –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Category-wise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10962" y="534292"/>
            <a:ext cx="6206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`/</a:t>
            </a:r>
            <a:r>
              <a:rPr lang="en-US" dirty="0" smtClean="0"/>
              <a:t> </a:t>
            </a:r>
            <a:r>
              <a:rPr lang="en-US" dirty="0" err="1" smtClean="0"/>
              <a:t>Bn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CC91D-73E6-4D55-9601-FD03C35F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02296"/>
              </p:ext>
            </p:extLst>
          </p:nvPr>
        </p:nvGraphicFramePr>
        <p:xfrm>
          <a:off x="673100" y="1209675"/>
          <a:ext cx="770890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" name="Worksheet" r:id="rId4" imgW="9982200" imgH="2762402" progId="Excel.Sheet.8">
                  <p:embed/>
                </p:oleObj>
              </mc:Choice>
              <mc:Fallback>
                <p:oleObj name="Worksheet" r:id="rId4" imgW="9982200" imgH="2762402" progId="Excel.Sheet.8">
                  <p:embed/>
                  <p:pic>
                    <p:nvPicPr>
                      <p:cNvPr id="0" name="Picture 24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209675"/>
                        <a:ext cx="7708900" cy="320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260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Gross Advances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8237242" y="534292"/>
            <a:ext cx="590226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 </a:t>
            </a:r>
            <a:r>
              <a:rPr lang="en-US" dirty="0" err="1"/>
              <a:t>T</a:t>
            </a:r>
            <a:r>
              <a:rPr lang="en-US" dirty="0" err="1" smtClean="0"/>
              <a:t>n</a:t>
            </a:r>
            <a:endParaRPr lang="en-US" dirty="0" smtClean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4918075"/>
            <a:ext cx="7696200" cy="1154113"/>
            <a:chOff x="214313" y="5214930"/>
            <a:chExt cx="6065185" cy="1095007"/>
          </a:xfrm>
        </p:grpSpPr>
        <p:sp>
          <p:nvSpPr>
            <p:cNvPr id="7" name="TextBox 11"/>
            <p:cNvSpPr txBox="1"/>
            <p:nvPr/>
          </p:nvSpPr>
          <p:spPr>
            <a:xfrm>
              <a:off x="214313" y="5214930"/>
              <a:ext cx="2071771" cy="1080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defRPr>
              </a:lvl1pPr>
              <a:lvl2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Domestic</a:t>
              </a:r>
            </a:p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Y-o-Y Growth: 8.18%</a:t>
              </a:r>
            </a:p>
            <a:p>
              <a:pPr>
                <a:defRPr/>
              </a:pPr>
              <a:endPara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9946" name="TextBox 11"/>
            <p:cNvSpPr txBox="1">
              <a:spLocks noChangeArrowheads="1"/>
            </p:cNvSpPr>
            <p:nvPr/>
          </p:nvSpPr>
          <p:spPr bwMode="auto">
            <a:xfrm>
              <a:off x="2276476" y="5226974"/>
              <a:ext cx="2071688" cy="1080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defRPr>
              </a:lvl1pPr>
              <a:lvl2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 indent="0">
                <a:defRPr sz="1100"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Foreign</a:t>
              </a:r>
            </a:p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Y-o-Y Growth: 66.76%</a:t>
              </a:r>
            </a:p>
            <a:p>
              <a:pPr>
                <a:defRPr/>
              </a:pPr>
              <a:endPara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329081" y="5229040"/>
              <a:ext cx="1950417" cy="10808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indent="0" fontAlgn="auto">
                <a:spcBef>
                  <a:spcPts val="600"/>
                </a:spcBef>
                <a:spcAft>
                  <a:spcPts val="600"/>
                </a:spcAft>
                <a:defRPr sz="16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  <a:lvl2pPr indent="0">
                <a:defRPr sz="1100">
                  <a:solidFill>
                    <a:schemeClr val="lt1"/>
                  </a:solidFill>
                </a:defRPr>
              </a:lvl2pPr>
              <a:lvl3pPr indent="0">
                <a:defRPr sz="1100">
                  <a:solidFill>
                    <a:schemeClr val="lt1"/>
                  </a:solidFill>
                </a:defRPr>
              </a:lvl3pPr>
              <a:lvl4pPr indent="0">
                <a:defRPr sz="1100">
                  <a:solidFill>
                    <a:schemeClr val="lt1"/>
                  </a:solidFill>
                </a:defRPr>
              </a:lvl4pPr>
              <a:lvl5pPr indent="0">
                <a:defRPr sz="1100">
                  <a:solidFill>
                    <a:schemeClr val="lt1"/>
                  </a:solidFill>
                </a:defRPr>
              </a:lvl5pPr>
              <a:lvl6pPr indent="0">
                <a:defRPr sz="1100">
                  <a:solidFill>
                    <a:schemeClr val="lt1"/>
                  </a:solidFill>
                </a:defRPr>
              </a:lvl6pPr>
              <a:lvl7pPr indent="0">
                <a:defRPr sz="1100">
                  <a:solidFill>
                    <a:schemeClr val="lt1"/>
                  </a:solidFill>
                </a:defRPr>
              </a:lvl7pPr>
              <a:lvl8pPr indent="0">
                <a:defRPr sz="1100">
                  <a:solidFill>
                    <a:schemeClr val="lt1"/>
                  </a:solidFill>
                </a:defRPr>
              </a:lvl8pPr>
              <a:lvl9pPr indent="0">
                <a:defRPr sz="1100"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en-US" dirty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Global</a:t>
              </a:r>
            </a:p>
            <a:p>
              <a:pPr>
                <a:defRPr/>
              </a:pPr>
              <a:r>
                <a:rPr lang="en-US" dirty="0" smtClean="0">
                  <a:gradFill>
                    <a:gsLst>
                      <a:gs pos="0">
                        <a:srgbClr val="003880">
                          <a:shade val="20000"/>
                          <a:satMod val="200000"/>
                        </a:srgbClr>
                      </a:gs>
                      <a:gs pos="78000">
                        <a:srgbClr val="003880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3880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</a:rPr>
                <a:t>Y-o-Y Growth: 20.94%</a:t>
              </a:r>
              <a:endParaRPr lang="en-US" dirty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  <a:p>
              <a:pPr>
                <a:defRPr/>
              </a:pPr>
              <a:endParaRPr lang="en-US" dirty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BEBD3-4339-435F-AF4E-6B157155DC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Table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31753"/>
              </p:ext>
            </p:extLst>
          </p:nvPr>
        </p:nvGraphicFramePr>
        <p:xfrm>
          <a:off x="990600" y="1295400"/>
          <a:ext cx="6621463" cy="446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0" name="Worksheet" r:id="rId4" imgW="9077249" imgH="3305251" progId="Excel.Sheet.8">
                  <p:embed/>
                </p:oleObj>
              </mc:Choice>
              <mc:Fallback>
                <p:oleObj name="Worksheet" r:id="rId4" imgW="9077249" imgH="3305251" progId="Excel.Sheet.8">
                  <p:embed/>
                  <p:pic>
                    <p:nvPicPr>
                      <p:cNvPr id="0" name="Picture 239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6621463" cy="4462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33400" y="102167"/>
            <a:ext cx="815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Domestic Advances –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Category Wise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 on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31.12.2011</a:t>
            </a:r>
          </a:p>
          <a:p>
            <a:pPr eaLnBrk="1" hangingPunct="1">
              <a:defRPr/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ADF7-AD07-4804-AEF7-B29F3D6734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1344" y="507376"/>
            <a:ext cx="611065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 </a:t>
            </a:r>
            <a:r>
              <a:rPr lang="en-US" dirty="0" err="1" smtClean="0"/>
              <a:t>Bn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9213" y="381000"/>
            <a:ext cx="8229600" cy="557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/>
            <a:r>
              <a:rPr lang="en-US" sz="2400" dirty="0" smtClean="0">
                <a:cs typeface="Tahoma" pitchFamily="34" charset="0"/>
              </a:rPr>
              <a:t>Key Sectors (</a:t>
            </a:r>
            <a:r>
              <a:rPr lang="en-US" sz="2400" smtClean="0">
                <a:cs typeface="Tahoma" pitchFamily="34" charset="0"/>
              </a:rPr>
              <a:t>Domestic Credits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03604"/>
              </p:ext>
            </p:extLst>
          </p:nvPr>
        </p:nvGraphicFramePr>
        <p:xfrm>
          <a:off x="914400" y="1752600"/>
          <a:ext cx="7315200" cy="42709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8764"/>
                <a:gridCol w="1139176"/>
                <a:gridCol w="1153247"/>
                <a:gridCol w="1120333"/>
                <a:gridCol w="1040309"/>
                <a:gridCol w="1153371"/>
              </a:tblGrid>
              <a:tr h="8382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Dec-10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2565" marR="9256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Mar-11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Sept. 11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Dec-11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%  Y-o-Y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Growth 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</a:tr>
              <a:tr h="7809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Agriculture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205,400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227,380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196,410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207,799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297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SME  (Priority</a:t>
                      </a:r>
                      <a:r>
                        <a:rPr lang="en-US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&amp; Non Priority)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                       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295,680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300,450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305,240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311,500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2977"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Calibri" pitchFamily="34" charset="0"/>
                          <a:cs typeface="Calibri" pitchFamily="34" charset="0"/>
                        </a:rPr>
                        <a:t>Retail   Credit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156,200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166,480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163,950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180,040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297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Corporate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851,750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957,160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913,040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933,910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2025" name="TextBox 3"/>
          <p:cNvSpPr txBox="1">
            <a:spLocks noChangeArrowheads="1"/>
          </p:cNvSpPr>
          <p:nvPr/>
        </p:nvSpPr>
        <p:spPr bwMode="auto">
          <a:xfrm>
            <a:off x="8305800" y="53340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5B675-DB96-42B4-A53C-99C1486953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Domestic Credit                                                                  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32921"/>
              </p:ext>
            </p:extLst>
          </p:nvPr>
        </p:nvGraphicFramePr>
        <p:xfrm>
          <a:off x="352425" y="1273175"/>
          <a:ext cx="8243679" cy="49853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5681"/>
                <a:gridCol w="1283786"/>
                <a:gridCol w="1299645"/>
                <a:gridCol w="1299645"/>
                <a:gridCol w="1262552"/>
                <a:gridCol w="1172370"/>
              </a:tblGrid>
              <a:tr h="547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Sector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Dec-10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Mar-11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Sep-11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Dec-11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 YoY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Growth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</a:tr>
              <a:tr h="444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Gross advances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1,509,020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1,651,470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1,578,640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1,633,250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8.23%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44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-Food credit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34,200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33,410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33,090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39,400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15.20%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44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-Non-food credit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1,474,820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1,618,060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1,545,550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1,593,850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141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Retail credit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156,200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166,480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163,950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180,040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15.26%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6377">
                <a:tc>
                  <a:txBody>
                    <a:bodyPr/>
                    <a:lstStyle/>
                    <a:p>
                      <a:pPr marL="27432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-Residential mortgage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75,610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74,780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79,460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85,750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13.41%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6377">
                <a:tc>
                  <a:txBody>
                    <a:bodyPr/>
                    <a:lstStyle/>
                    <a:p>
                      <a:pPr marL="27432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-Business Mortgage loans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15,190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14,950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16,330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16,710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6377">
                <a:tc>
                  <a:txBody>
                    <a:bodyPr/>
                    <a:lstStyle/>
                    <a:p>
                      <a:pPr marL="27432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-Auto Finance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14,620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14,080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14,940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17,810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21.82%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6377">
                <a:tc>
                  <a:txBody>
                    <a:bodyPr/>
                    <a:lstStyle/>
                    <a:p>
                      <a:pPr marL="27432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-Educational loan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19,100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19,460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21,340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21,680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13.51%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36377">
                <a:tc>
                  <a:txBody>
                    <a:bodyPr/>
                    <a:lstStyle/>
                    <a:p>
                      <a:pPr marL="27432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Others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599" marR="90599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31,680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43,210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31,880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38,090</a:t>
                      </a:r>
                    </a:p>
                  </a:txBody>
                  <a:tcPr marL="91438" marR="91438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20.23%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05800" y="53340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0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819400"/>
            <a:ext cx="31273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819400"/>
            <a:ext cx="38163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3200400" y="5715000"/>
            <a:ext cx="22098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defRPr/>
            </a:pPr>
            <a:endParaRPr lang="en-US" sz="1400" b="1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35" y="5105400"/>
            <a:ext cx="312724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Journey Commenced here - 1906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136178"/>
            <a:ext cx="327659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Corporate Office  BKC, Mumbai- 2003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BANK OF INDIA</a:t>
            </a:r>
          </a:p>
          <a:p>
            <a:pPr algn="ctr" eaLnBrk="1" hangingPunct="1"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FRONT-RUNNER IN INDIA’S GROWTH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2625" y="300038"/>
            <a:ext cx="8461375" cy="427037"/>
          </a:xfrm>
        </p:spPr>
        <p:txBody>
          <a:bodyPr/>
          <a:lstStyle/>
          <a:p>
            <a:r>
              <a:rPr lang="en-US" sz="2400" dirty="0" smtClean="0"/>
              <a:t>Sector Wise Breakup (Non Food Credit)                     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74688" y="1273175"/>
            <a:ext cx="8469312" cy="4746625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305800" y="507327"/>
            <a:ext cx="679994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 / 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38496"/>
              </p:ext>
            </p:extLst>
          </p:nvPr>
        </p:nvGraphicFramePr>
        <p:xfrm>
          <a:off x="670957" y="1219200"/>
          <a:ext cx="7959996" cy="4769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7422"/>
                <a:gridCol w="1471613"/>
                <a:gridCol w="1489792"/>
                <a:gridCol w="1447273"/>
                <a:gridCol w="1343896"/>
              </a:tblGrid>
              <a:tr h="71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Sector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Dec-10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Sep-11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Dec-11</a:t>
                      </a: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 YoY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Growth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</a:tr>
              <a:tr h="582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Agriculture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205,400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196,410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207,800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1.17%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82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602,080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635,020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749,150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24.43%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82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511,150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550,170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456,860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-10.62%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4290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-Trade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87,200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98,950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108,370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24.28%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72096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-Others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423,950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451,220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348,490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-17.80%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72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Retail  Credit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604" marR="90604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156,200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163,950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180,040</a:t>
                      </a:r>
                    </a:p>
                  </a:txBody>
                  <a:tcPr marL="91443" marR="91443" marT="45721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15.26%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72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604" marR="90604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1,474,830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1,545,550</a:t>
                      </a:r>
                    </a:p>
                  </a:txBody>
                  <a:tcPr marL="91443" marR="91443" marT="457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1,593,850</a:t>
                      </a:r>
                    </a:p>
                  </a:txBody>
                  <a:tcPr marL="91443" marR="91443" marT="457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8.07%</a:t>
                      </a:r>
                    </a:p>
                  </a:txBody>
                  <a:tcPr marL="91443" marR="91443" marT="45721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80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Industry Wise Credit                                                                        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97691"/>
              </p:ext>
            </p:extLst>
          </p:nvPr>
        </p:nvGraphicFramePr>
        <p:xfrm>
          <a:off x="221801" y="1216037"/>
          <a:ext cx="8423995" cy="48246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7199"/>
                <a:gridCol w="1143000"/>
                <a:gridCol w="1295400"/>
                <a:gridCol w="1447800"/>
                <a:gridCol w="1330596"/>
              </a:tblGrid>
              <a:tr h="52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</a:rPr>
                        <a:t>Industry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85" marR="1018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Dec-10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85" marR="1018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Sep-11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85" marR="1018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Dec-11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85" marR="1018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YoY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Growth 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85" marR="10185" marT="9523" marB="0" anchor="b"/>
                </a:tc>
              </a:tr>
              <a:tr h="33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Textiles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Chemicals </a:t>
                      </a:r>
                      <a:r>
                        <a:rPr lang="en-US" sz="1600" u="none" strike="noStrike" dirty="0"/>
                        <a:t>&amp; Chemical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Rubber , Plastic </a:t>
                      </a:r>
                      <a:r>
                        <a:rPr lang="en-US" sz="1600" u="none" strike="noStrike" dirty="0"/>
                        <a:t>&amp; their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Basic </a:t>
                      </a:r>
                      <a:r>
                        <a:rPr lang="en-US" sz="1600" u="none" strike="noStrike" dirty="0"/>
                        <a:t>metal &amp; metal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93,390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113,870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49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/>
                        <a:t>Vehicles , vehicle </a:t>
                      </a:r>
                      <a:r>
                        <a:rPr lang="en-US" sz="1600" u="none" strike="noStrike" dirty="0"/>
                        <a:t>parts &amp; Transport </a:t>
                      </a:r>
                      <a:r>
                        <a:rPr lang="en-US" sz="1600" u="none" strike="noStrike" dirty="0" smtClean="0"/>
                        <a:t>   equipment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Gems </a:t>
                      </a:r>
                      <a:r>
                        <a:rPr lang="en-US" sz="1600" u="none" strike="noStrike" dirty="0"/>
                        <a:t>&amp; Jewellery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-43.71%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Infrastructure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200,980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Other  Industries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122,570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162,980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305800" y="507327"/>
            <a:ext cx="679994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 / </a:t>
            </a:r>
            <a:r>
              <a:rPr lang="en-US" dirty="0" err="1" smtClean="0"/>
              <a:t>Mn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1395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529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Advances to Sensitive Sectors - Domestic</a:t>
            </a:r>
          </a:p>
        </p:txBody>
      </p:sp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8305800" y="507327"/>
            <a:ext cx="679994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 / 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0C3D0-9686-4760-99E3-3C8BD5835F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60940"/>
              </p:ext>
            </p:extLst>
          </p:nvPr>
        </p:nvGraphicFramePr>
        <p:xfrm>
          <a:off x="304800" y="1375025"/>
          <a:ext cx="8153400" cy="4813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2137"/>
                <a:gridCol w="1066641"/>
                <a:gridCol w="1066641"/>
                <a:gridCol w="1066641"/>
                <a:gridCol w="1066641"/>
                <a:gridCol w="1141699"/>
                <a:gridCol w="1143000"/>
              </a:tblGrid>
              <a:tr h="57906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 pitchFamily="34" charset="0"/>
                        </a:rPr>
                        <a:t>SECTOR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DEC-10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MAR-11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JUN-11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SEPT.-11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DEC-11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% of Total Advances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</a:tr>
              <a:tr h="4866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Advances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1,509,030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1,651,472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1,611,230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1,578,634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1,633,251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66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 pitchFamily="34" charset="0"/>
                        </a:rPr>
                        <a:t>REAL ESTATE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194,974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203,623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205,015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47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Calibri" pitchFamily="34" charset="0"/>
                        </a:rPr>
                        <a:t> Out of which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6642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US" sz="1600" b="0" dirty="0" smtClean="0">
                          <a:latin typeface="Calibri" pitchFamily="34" charset="0"/>
                        </a:rPr>
                        <a:t>HOUSING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 LOAN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75,610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74,783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79,466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906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US" sz="1600" b="0" dirty="0" smtClean="0">
                          <a:latin typeface="Calibri" pitchFamily="34" charset="0"/>
                        </a:rPr>
                        <a:t>MORTGAGE LOAN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15,190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14,950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17,372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906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US" sz="1600" b="0" dirty="0" smtClean="0">
                          <a:latin typeface="Calibri" pitchFamily="34" charset="0"/>
                        </a:rPr>
                        <a:t>COMML.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 REAL ESTATE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47,013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40,546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37,297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906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US" sz="1600" b="0" dirty="0" smtClean="0">
                          <a:latin typeface="Calibri" pitchFamily="34" charset="0"/>
                        </a:rPr>
                        <a:t>Others(Invest &amp; Indirect)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58,540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73,344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67,076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70,880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906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CAPITAL MARKET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33,044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32,451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33,896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9045" marR="99045" marT="45695" marB="4569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7030A0"/>
                </a:solidFill>
              </a:rPr>
              <a:t>       </a:t>
            </a:r>
            <a:br>
              <a:rPr lang="en-US" sz="3200" smtClean="0">
                <a:solidFill>
                  <a:srgbClr val="7030A0"/>
                </a:solidFill>
              </a:rPr>
            </a:br>
            <a:r>
              <a:rPr lang="en-US" sz="3200" smtClean="0">
                <a:solidFill>
                  <a:srgbClr val="7030A0"/>
                </a:solidFill>
              </a:rPr>
              <a:t/>
            </a:r>
            <a:br>
              <a:rPr lang="en-US" sz="3200" smtClean="0">
                <a:solidFill>
                  <a:srgbClr val="7030A0"/>
                </a:solidFill>
              </a:rPr>
            </a:br>
            <a:r>
              <a:rPr lang="en-US" sz="3200" smtClean="0">
                <a:solidFill>
                  <a:srgbClr val="7030A0"/>
                </a:solidFill>
              </a:rPr>
              <a:t/>
            </a:r>
            <a:br>
              <a:rPr lang="en-US" sz="3200" smtClean="0">
                <a:solidFill>
                  <a:srgbClr val="7030A0"/>
                </a:solidFill>
              </a:rPr>
            </a:br>
            <a:r>
              <a:rPr lang="en-US" sz="3200" smtClean="0">
                <a:solidFill>
                  <a:srgbClr val="7030A0"/>
                </a:solidFill>
              </a:rPr>
              <a:t> </a:t>
            </a:r>
            <a:endParaRPr lang="en-US" sz="2400" smtClean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59268"/>
              </p:ext>
            </p:extLst>
          </p:nvPr>
        </p:nvGraphicFramePr>
        <p:xfrm>
          <a:off x="304800" y="1539324"/>
          <a:ext cx="8686801" cy="44804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0014"/>
                <a:gridCol w="838200"/>
                <a:gridCol w="990600"/>
                <a:gridCol w="1219200"/>
                <a:gridCol w="838200"/>
                <a:gridCol w="890587"/>
              </a:tblGrid>
              <a:tr h="414888">
                <a:tc>
                  <a:txBody>
                    <a:bodyPr/>
                    <a:lstStyle/>
                    <a:p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  <a:cs typeface="Calibri" pitchFamily="34" charset="0"/>
                        </a:rPr>
                        <a:t>Domestic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 pitchFamily="34" charset="0"/>
                          <a:cs typeface="Calibri" pitchFamily="34" charset="0"/>
                        </a:rPr>
                        <a:t>Global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</a:tr>
              <a:tr h="3471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&gt; 10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&lt;  10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 Amount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286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 on 31.03.2011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78,673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15,451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94,124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12,322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106,446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2862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Additions during Q1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9,000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159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9,159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168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9,327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51487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Less Repayment in  Restructured  a/c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 / Exchange fluctuation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-3879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-800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-4679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-79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-4758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16800">
                <a:tc>
                  <a:txBody>
                    <a:bodyPr/>
                    <a:lstStyle/>
                    <a:p>
                      <a:pPr marL="63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 on 30.06.2011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83,794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14,810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98,604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12,411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111,015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048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Additions during Q2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4,396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455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4,851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2,866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7,717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5181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Less Repayment in  Restructured  a/c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 / Exchange fluctuation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-6,320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-765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-7,085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-495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-7,580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04800">
                <a:tc>
                  <a:txBody>
                    <a:bodyPr/>
                    <a:lstStyle/>
                    <a:p>
                      <a:pPr marL="63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 on 30.09.2011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81,870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14,500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96,370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14,782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111,152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048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Additions during Q3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21,947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22,336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7,769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30,105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4572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Less Repayment in  Restructured  a/c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 / Exchange fluctuation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-2,873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-3,912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-608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-4,520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243882">
                <a:tc>
                  <a:txBody>
                    <a:bodyPr/>
                    <a:lstStyle/>
                    <a:p>
                      <a:pPr marL="63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 on 31.12.2011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100,944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14,850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114,794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21,943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136,737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47198" name="Rectangle 6"/>
          <p:cNvSpPr>
            <a:spLocks noChangeArrowheads="1"/>
          </p:cNvSpPr>
          <p:nvPr/>
        </p:nvSpPr>
        <p:spPr bwMode="auto">
          <a:xfrm>
            <a:off x="152400" y="53975"/>
            <a:ext cx="5817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RESTRUCTURED ACCOUNTS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Includes all facilities of the borrowers</a:t>
            </a:r>
          </a:p>
        </p:txBody>
      </p:sp>
      <p:sp>
        <p:nvSpPr>
          <p:cNvPr id="47199" name="Rectangle 4"/>
          <p:cNvSpPr>
            <a:spLocks noChangeArrowheads="1"/>
          </p:cNvSpPr>
          <p:nvPr/>
        </p:nvSpPr>
        <p:spPr bwMode="auto">
          <a:xfrm>
            <a:off x="4473575" y="6400800"/>
            <a:ext cx="30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288A0CB-A23E-4901-897D-E986DACBF4FF}" type="slidenum">
              <a:rPr lang="en-US" sz="80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200" name="TextBox 4"/>
          <p:cNvSpPr txBox="1">
            <a:spLocks noChangeArrowheads="1"/>
          </p:cNvSpPr>
          <p:nvPr/>
        </p:nvSpPr>
        <p:spPr bwMode="auto">
          <a:xfrm>
            <a:off x="8305800" y="521025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endParaRPr lang="en-US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266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NPA IN RESTRUCTURED </a:t>
            </a:r>
            <a:r>
              <a:rPr lang="en-US" dirty="0" smtClean="0"/>
              <a:t>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84873" y="53340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endParaRPr lang="en-US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26058"/>
              </p:ext>
            </p:extLst>
          </p:nvPr>
        </p:nvGraphicFramePr>
        <p:xfrm>
          <a:off x="352425" y="1524001"/>
          <a:ext cx="8686801" cy="4526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2175"/>
                <a:gridCol w="990600"/>
                <a:gridCol w="914400"/>
                <a:gridCol w="1219200"/>
                <a:gridCol w="914400"/>
                <a:gridCol w="1066800"/>
                <a:gridCol w="1419226"/>
              </a:tblGrid>
              <a:tr h="8381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Domestic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Foreign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Global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of Total Restructured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A/</a:t>
                      </a:r>
                      <a:r>
                        <a:rPr lang="en-US" sz="1800" b="0" kern="1200" baseline="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cs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&gt; 10 </a:t>
                      </a:r>
                      <a:r>
                        <a:rPr lang="en-US" sz="1400" b="0" dirty="0" err="1" smtClean="0">
                          <a:latin typeface="Calibri" pitchFamily="34" charset="0"/>
                          <a:cs typeface="Calibri" pitchFamily="34" charset="0"/>
                        </a:rPr>
                        <a:t>Mn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&lt;  10Mn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Total 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</a:tr>
              <a:tr h="396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As on 31.03.2011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16,885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1,253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18,138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18,138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17.04</a:t>
                      </a:r>
                      <a:endParaRPr lang="en-US" sz="1400" b="1" dirty="0"/>
                    </a:p>
                  </a:txBody>
                  <a:tcPr marT="45699" marB="45699"/>
                </a:tc>
              </a:tr>
              <a:tr h="381000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Additions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during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Q1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3,591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4,341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4,341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699" marB="45699"/>
                </a:tc>
              </a:tr>
              <a:tr h="685800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Less Repayment in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Restructured  a/c s / Exchange fluctuation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-954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-1,016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-1,016</a:t>
                      </a:r>
                      <a:endParaRPr lang="en-US" sz="14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699" marB="45699"/>
                </a:tc>
              </a:tr>
              <a:tr h="3353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As on 30.06.2011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21,430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1,941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23,371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23,371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21.04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/>
                </a:tc>
              </a:tr>
              <a:tr h="335322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Additions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during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Q1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3,271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214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3,485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874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4,359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T="45699" marB="45699"/>
                </a:tc>
              </a:tr>
              <a:tr h="335322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Less Repayment in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Restructured  a/c s / Exchange fluctuation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1,044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 15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1,059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1,059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T="45699" marB="45699"/>
                </a:tc>
              </a:tr>
              <a:tr h="3353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As on 30.09.2011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23,657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2,140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25,797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874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26,671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23.20</a:t>
                      </a:r>
                      <a:endParaRPr lang="en-US" sz="1400" b="1" dirty="0"/>
                    </a:p>
                  </a:txBody>
                  <a:tcPr marT="45699" marB="456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NPA IN RESTRUCTURED </a:t>
            </a:r>
            <a:r>
              <a:rPr lang="en-US" dirty="0" smtClean="0"/>
              <a:t>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05800" y="53340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endParaRPr lang="en-US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17887"/>
              </p:ext>
            </p:extLst>
          </p:nvPr>
        </p:nvGraphicFramePr>
        <p:xfrm>
          <a:off x="352425" y="1524001"/>
          <a:ext cx="8686801" cy="3124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2175"/>
                <a:gridCol w="990600"/>
                <a:gridCol w="914400"/>
                <a:gridCol w="1219200"/>
                <a:gridCol w="914400"/>
                <a:gridCol w="1066800"/>
                <a:gridCol w="1419226"/>
              </a:tblGrid>
              <a:tr h="8381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Domestic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Foreign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Global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of Total Restructured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A/</a:t>
                      </a:r>
                      <a:r>
                        <a:rPr lang="en-US" sz="1800" b="0" kern="1200" baseline="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cs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99" marB="45699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&gt; 10 </a:t>
                      </a:r>
                      <a:r>
                        <a:rPr lang="en-US" sz="1400" b="0" dirty="0" err="1" smtClean="0">
                          <a:latin typeface="Calibri" pitchFamily="34" charset="0"/>
                          <a:cs typeface="Calibri" pitchFamily="34" charset="0"/>
                        </a:rPr>
                        <a:t>Mn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&lt;  10Mn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Total 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3" marB="45693"/>
                </a:tc>
              </a:tr>
              <a:tr h="3963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As on 30.09.2011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23,657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2,140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25,797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874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26,671</a:t>
                      </a:r>
                      <a:endParaRPr lang="en-US" sz="14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23.20</a:t>
                      </a:r>
                      <a:endParaRPr lang="en-US" sz="1400" b="1" dirty="0"/>
                    </a:p>
                  </a:txBody>
                  <a:tcPr marT="45699" marB="45699"/>
                </a:tc>
              </a:tr>
              <a:tr h="381000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Additions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during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Q3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5,139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738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5,877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5877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                                              </a:t>
                      </a:r>
                      <a:endParaRPr lang="en-US" sz="1600" dirty="0"/>
                    </a:p>
                  </a:txBody>
                  <a:tcPr marT="45699" marB="45699"/>
                </a:tc>
              </a:tr>
              <a:tr h="685800"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Less Repayment in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Restructured  a/c s / Exchange fluctuation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-299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-299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-27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-326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marT="45699" marB="45699"/>
                </a:tc>
              </a:tr>
              <a:tr h="3353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As on 31.12.2011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28,497</a:t>
                      </a:r>
                      <a:endParaRPr lang="en-US" sz="16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2,878</a:t>
                      </a:r>
                      <a:endParaRPr lang="en-US" sz="16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31,375</a:t>
                      </a:r>
                      <a:endParaRPr lang="en-US" sz="16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847</a:t>
                      </a:r>
                      <a:endParaRPr lang="en-US" sz="16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32,222</a:t>
                      </a:r>
                      <a:endParaRPr lang="en-US" sz="1600" b="1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23.39</a:t>
                      </a:r>
                      <a:endParaRPr lang="en-US" sz="1600" b="1" dirty="0"/>
                    </a:p>
                  </a:txBody>
                  <a:tcPr marT="45699" marB="456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152400" y="31750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Sector-wise breakup of restructured </a:t>
            </a:r>
            <a:r>
              <a:rPr lang="en-US" sz="2400" b="1" dirty="0" smtClean="0">
                <a:solidFill>
                  <a:schemeClr val="bg1"/>
                </a:solidFill>
              </a:rPr>
              <a:t>accounts  </a:t>
            </a:r>
            <a:r>
              <a:rPr lang="en-US" sz="2400" b="1" dirty="0">
                <a:solidFill>
                  <a:schemeClr val="bg1"/>
                </a:solidFill>
              </a:rPr>
              <a:t>(&gt;10  </a:t>
            </a:r>
            <a:r>
              <a:rPr lang="en-US" sz="2400" b="1" dirty="0" err="1">
                <a:solidFill>
                  <a:schemeClr val="bg1"/>
                </a:solidFill>
              </a:rPr>
              <a:t>Mn</a:t>
            </a:r>
            <a:r>
              <a:rPr lang="en-US" sz="2400" b="1" dirty="0">
                <a:solidFill>
                  <a:schemeClr val="bg1"/>
                </a:solidFill>
              </a:rPr>
              <a:t>) (Domestic</a:t>
            </a:r>
            <a:r>
              <a:rPr lang="en-US" sz="2400" b="1" dirty="0" smtClean="0">
                <a:solidFill>
                  <a:schemeClr val="bg1"/>
                </a:solidFill>
              </a:rPr>
              <a:t>) in Q3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8077200" y="557040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sp>
        <p:nvSpPr>
          <p:cNvPr id="48174" name="Rectangle 7"/>
          <p:cNvSpPr>
            <a:spLocks noChangeArrowheads="1"/>
          </p:cNvSpPr>
          <p:nvPr/>
        </p:nvSpPr>
        <p:spPr bwMode="auto">
          <a:xfrm>
            <a:off x="4473575" y="6400800"/>
            <a:ext cx="30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DE93D4C-8E7E-4035-A635-E6FEC8B3E258}" type="slidenum">
              <a:rPr lang="en-US" sz="800">
                <a:solidFill>
                  <a:srgbClr val="000000"/>
                </a:solidFill>
              </a:rPr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54703"/>
              </p:ext>
            </p:extLst>
          </p:nvPr>
        </p:nvGraphicFramePr>
        <p:xfrm>
          <a:off x="1271587" y="1143000"/>
          <a:ext cx="6705600" cy="4716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3625"/>
                <a:gridCol w="3331975"/>
              </a:tblGrid>
              <a:tr h="2878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SECTOR</a:t>
                      </a:r>
                      <a:endParaRPr lang="en-US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467.27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980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Ceramics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437.00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110.55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576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Construction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353.11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Education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141.24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Engineering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5,688.58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Entertainment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1,911.50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Miscellaneous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135.90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Paper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1,134.42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Pharmaceuticals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216.80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377.74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Sugar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587.97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Telecom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9,761.96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22.52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Trade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268.35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Retail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332.72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33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21,947.63</a:t>
                      </a:r>
                      <a:endParaRPr lang="en-US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0" y="2524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Restructured A/Cs  Slipped (&gt;Rs.10 </a:t>
            </a:r>
            <a:r>
              <a:rPr lang="en-US" sz="2400" b="1" dirty="0" err="1">
                <a:solidFill>
                  <a:schemeClr val="bg1"/>
                </a:solidFill>
              </a:rPr>
              <a:t>Mn</a:t>
            </a:r>
            <a:r>
              <a:rPr lang="en-US" sz="2400" b="1" dirty="0">
                <a:solidFill>
                  <a:schemeClr val="bg1"/>
                </a:solidFill>
              </a:rPr>
              <a:t>) –(Domestic)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10088" y="6365875"/>
            <a:ext cx="123825" cy="122238"/>
          </a:xfrm>
        </p:spPr>
        <p:txBody>
          <a:bodyPr/>
          <a:lstStyle/>
          <a:p>
            <a:pPr>
              <a:defRPr/>
            </a:pPr>
            <a:fld id="{30EECC3B-4871-45CC-B77E-4671A26F01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41225"/>
              </p:ext>
            </p:extLst>
          </p:nvPr>
        </p:nvGraphicFramePr>
        <p:xfrm>
          <a:off x="342901" y="2133600"/>
          <a:ext cx="8343899" cy="2194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4911"/>
                <a:gridCol w="840471"/>
                <a:gridCol w="1001717"/>
                <a:gridCol w="914400"/>
                <a:gridCol w="914400"/>
                <a:gridCol w="990600"/>
                <a:gridCol w="990600"/>
                <a:gridCol w="1066800"/>
              </a:tblGrid>
              <a:tr h="153690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June 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Sep t.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Dec 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Mar 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Jun 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Sept. 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Dec 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</a:tr>
              <a:tr h="49949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Number of Accounts slipped during Quarter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</a:tr>
              <a:tr h="26895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 Amount in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INR/</a:t>
                      </a:r>
                      <a:r>
                        <a:rPr lang="en-US" sz="18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Mn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718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2,430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252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972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3,591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3,271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5,139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 marT="45718" marB="45718"/>
                </a:tc>
              </a:tr>
            </a:tbl>
          </a:graphicData>
        </a:graphic>
      </p:graphicFrame>
      <p:sp>
        <p:nvSpPr>
          <p:cNvPr id="49194" name="TextBox 4"/>
          <p:cNvSpPr txBox="1">
            <a:spLocks noChangeArrowheads="1"/>
          </p:cNvSpPr>
          <p:nvPr/>
        </p:nvSpPr>
        <p:spPr bwMode="auto">
          <a:xfrm>
            <a:off x="8382000" y="555026"/>
            <a:ext cx="580608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09182"/>
            <a:ext cx="8737601" cy="72901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Sector-wise breakup of restructured accounts Slipped to NPA (&gt;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10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(Domestic)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D328-E775-4069-9EB4-063AF758F8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153400" y="533400"/>
            <a:ext cx="762000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07249"/>
              </p:ext>
            </p:extLst>
          </p:nvPr>
        </p:nvGraphicFramePr>
        <p:xfrm>
          <a:off x="914400" y="1066800"/>
          <a:ext cx="7010400" cy="50996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2011"/>
                <a:gridCol w="1539483"/>
                <a:gridCol w="1120359"/>
                <a:gridCol w="1024531"/>
                <a:gridCol w="842636"/>
                <a:gridCol w="900690"/>
                <a:gridCol w="900690"/>
              </a:tblGrid>
              <a:tr h="5222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Calibri" pitchFamily="34" charset="0"/>
                          <a:cs typeface="Calibri" pitchFamily="34" charset="0"/>
                        </a:rPr>
                        <a:t>S.No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Calibri" pitchFamily="34" charset="0"/>
                          <a:cs typeface="Calibri" pitchFamily="34" charset="0"/>
                        </a:rPr>
                        <a:t>Sector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Qtr </a:t>
                      </a:r>
                    </a:p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Dec’10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Mar’11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Jun’11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Qtr  </a:t>
                      </a:r>
                    </a:p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Sept.’11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Qtr  </a:t>
                      </a:r>
                    </a:p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Dec’11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417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1800" b="0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CRE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en-US" sz="1800" b="0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ENGINEERING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723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en-US" sz="1800" b="0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INFRASTRUCTURE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1,869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MISC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409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231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1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PAPER &amp; PAPER PRODUCTS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275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STEEL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1,286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TRADING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77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317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CERAMICS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446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SUGAR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359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Aviation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5,112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883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AGGREGATE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3,591</a:t>
                      </a:r>
                      <a:endParaRPr lang="en-US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3,271</a:t>
                      </a:r>
                      <a:endParaRPr lang="en-US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5,139</a:t>
                      </a:r>
                      <a:endParaRPr lang="en-US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NPA </a:t>
            </a:r>
            <a:r>
              <a:rPr lang="en-US" sz="2400" dirty="0" smtClean="0"/>
              <a:t>Movement                                                                                   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13495"/>
              </p:ext>
            </p:extLst>
          </p:nvPr>
        </p:nvGraphicFramePr>
        <p:xfrm>
          <a:off x="352425" y="1273175"/>
          <a:ext cx="8625796" cy="4738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1703"/>
                <a:gridCol w="754085"/>
                <a:gridCol w="735263"/>
                <a:gridCol w="735263"/>
                <a:gridCol w="895686"/>
                <a:gridCol w="777826"/>
                <a:gridCol w="822374"/>
                <a:gridCol w="837571"/>
                <a:gridCol w="715004"/>
                <a:gridCol w="901021"/>
              </a:tblGrid>
              <a:tr h="29912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Dec-10 ( 9 months)</a:t>
                      </a:r>
                    </a:p>
                  </a:txBody>
                  <a:tcPr marL="87288" marR="87288" marT="0" marB="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Sept. 11 (Half Year)</a:t>
                      </a:r>
                    </a:p>
                  </a:txBody>
                  <a:tcPr marL="87288" marR="87288" marT="0" marB="0" anchor="b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Dec-11 (9 months)</a:t>
                      </a:r>
                    </a:p>
                  </a:txBody>
                  <a:tcPr marL="87288" marR="87288" marT="0" marB="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Indian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Foreign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Global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Indian</a:t>
                      </a: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Global</a:t>
                      </a: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Indian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Foreign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Global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87288" marR="87288" marT="0" marB="0" anchor="b" horzOverflow="overflow"/>
                </a:tc>
              </a:tr>
              <a:tr h="4102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Opening Gross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44,810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4,020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48,830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43,570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4,550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48,120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43,570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4,550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48,120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Total Reduction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20,660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750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21,410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25,300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170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25,470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31,900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200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32,100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Recovery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6,120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6,340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5,200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5,290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7,890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8,000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Upgradation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9,180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9,350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2,730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2,730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4,000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4,000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Write-off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5,360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5,720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17,380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17,460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20,010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20,100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Slippages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17,950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1,180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19,130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42,230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2,830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45,050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46,650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3,600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50,250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4846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Addition/Reduction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-2,710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-2,280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-16,930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-2,650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-19,580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14,750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3,400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18,150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358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Gross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42,100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4,440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46,540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60,490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7,210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67,700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58,320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7,950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66,260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6153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Less Unrealised Interest  on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1,120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1,120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2,210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2,220</a:t>
                      </a:r>
                      <a:endParaRPr lang="en-US" sz="1400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2,390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 marL="45723" marR="45723" marB="0" anchor="ctr" horzOverflow="overflow"/>
                </a:tc>
              </a:tr>
              <a:tr h="4102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Closing Gross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644" marR="43644" marT="0" marB="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40,980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4,440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45,420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58,280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7,200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65,480</a:t>
                      </a:r>
                      <a:endParaRPr lang="en-US" sz="1400" b="1" dirty="0"/>
                    </a:p>
                  </a:txBody>
                  <a:tcPr marL="45723" marR="45723" marT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55,920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7,940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63,860</a:t>
                      </a:r>
                      <a:endParaRPr lang="en-US" sz="1600" b="1" dirty="0"/>
                    </a:p>
                  </a:txBody>
                  <a:tcPr marL="45723" marR="45723" marB="0" anchor="ctr" horzOverflow="overflow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16523" y="534888"/>
            <a:ext cx="762000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53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304800" y="304800"/>
            <a:ext cx="2236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Milestones</a:t>
            </a:r>
          </a:p>
        </p:txBody>
      </p:sp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457200" y="1143000"/>
            <a:ext cx="8162109" cy="467050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1906:  Group of eminent businessmen establishes the Bank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1946:  Opening of London Branch – First-ever Indian bank to open a branch    	overseas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1950:  Opening of Tokyo Branch – First Indian bank to open a branch in Japan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1969:  Nationalization along with 13 other banks – branch network: Indian: 207 &amp;               	Foreign: 12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1989:  Established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BoI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Shareholding Ltd. – a JV with Bombay Stock Exchange           	(BSE) to manage clearing house of BSE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1997:  Launched maiden IPO – Government shareholding diluted to 76.53%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2003:  Ranked as India’s Most Trusted Service Brand consecutively for 3 years 	by AC Nielsen ORG-MARG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2004:  Ranked 25</a:t>
            </a:r>
            <a:r>
              <a:rPr lang="en-US" sz="175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among India’s Top 500 companies by D &amp; B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2007:  Surpassed landmark of INR 10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net-profits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2008:  Surpassed landmark of INR 20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net-profits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2009:  Surpassed landmark of INR 30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net-profits</a:t>
            </a:r>
          </a:p>
          <a:p>
            <a:pPr eaLnBrk="1" hangingPunct="1">
              <a:defRPr/>
            </a:pP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2010:  Surpassed Business Mix of INR 4000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</a:t>
            </a:r>
            <a:endParaRPr lang="en-US" sz="17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defRPr/>
            </a:pPr>
            <a:r>
              <a:rPr lang="en-US" sz="17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2011:   Surpassed Business Mix of INR </a:t>
            </a:r>
            <a:r>
              <a:rPr lang="en-US" sz="17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5000 </a:t>
            </a:r>
            <a:r>
              <a:rPr lang="en-US" sz="17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</a:t>
            </a:r>
            <a:endParaRPr lang="en-US" sz="175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8EE06-E853-45D5-93CF-7561E458F1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2215"/>
              </p:ext>
            </p:extLst>
          </p:nvPr>
        </p:nvGraphicFramePr>
        <p:xfrm>
          <a:off x="228600" y="1447801"/>
          <a:ext cx="8668928" cy="4662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4083"/>
                <a:gridCol w="760268"/>
                <a:gridCol w="861023"/>
                <a:gridCol w="782955"/>
                <a:gridCol w="703671"/>
                <a:gridCol w="838200"/>
                <a:gridCol w="762000"/>
                <a:gridCol w="762000"/>
                <a:gridCol w="934306"/>
                <a:gridCol w="800422"/>
              </a:tblGrid>
              <a:tr h="3657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Dec-10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2" marB="4567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Sept. 11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2" marB="4567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2" marB="4567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2" marB="45672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Dec-11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2" marB="45672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8064">
                <a:tc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Indian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Foreign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Indian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Foreign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Indian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Foreign</a:t>
                      </a:r>
                      <a:endParaRPr lang="en-US" sz="1400" b="1" dirty="0"/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 marT="45672" marB="45672"/>
                </a:tc>
              </a:tr>
              <a:tr h="4710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Closing Gross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40,982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4,438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45,421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58,283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7,197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65,480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55,924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45723" marR="45723" marT="45711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7,936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3" marR="45723" marT="45711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63,860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3" marR="45723" marT="45711" marB="0" anchor="ctr" horzOverflow="overflow"/>
                </a:tc>
              </a:tr>
              <a:tr h="4710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r>
                        <a:rPr kumimoji="0" lang="en-US" sz="1200" b="1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Nettable</a:t>
                      </a: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Credits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27,307</a:t>
                      </a:r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3,200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30,507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18,707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4,328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23,035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18,163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4,766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22,929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4710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NPA Provision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19,556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3,185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22,741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12,450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4,266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16,716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11,246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4,714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15,960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3581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Other credits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7,751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15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7,766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6,257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6,319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6,917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52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6,969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3581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 NPA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15,348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1,254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16,603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39,576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2,869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42,445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37,761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3,170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40,931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4710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Gross NPA Ratio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2.72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1.06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2.36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3.69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1.22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3.02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3.42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1.14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2.74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4710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 NPA Ratio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1.04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0.30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0.88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2.54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0.49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1.98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2.34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0.46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1.78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  <a:tr h="7066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Provision Coverage Ratio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867" marR="42867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74.72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71.74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74.52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59.06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60.14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59.13</a:t>
                      </a:r>
                      <a:endParaRPr lang="en-US" sz="1200" b="1" dirty="0"/>
                    </a:p>
                  </a:txBody>
                  <a:tcPr marL="45720" marR="45720" marT="45672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60.94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60.06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Calibri" pitchFamily="34" charset="0"/>
                        </a:rPr>
                        <a:t>60.87</a:t>
                      </a:r>
                      <a:endParaRPr lang="en-US" sz="1200" b="1" dirty="0">
                        <a:latin typeface="+mn-lt"/>
                        <a:cs typeface="Calibri" pitchFamily="34" charset="0"/>
                      </a:endParaRPr>
                    </a:p>
                  </a:txBody>
                  <a:tcPr marL="45720" marR="45720" marT="45728" marB="0" anchor="ctr" horzOverflow="overflow"/>
                </a:tc>
              </a:tr>
            </a:tbl>
          </a:graphicData>
        </a:graphic>
      </p:graphicFrame>
      <p:sp>
        <p:nvSpPr>
          <p:cNvPr id="59512" name="TextBox 3"/>
          <p:cNvSpPr txBox="1">
            <a:spLocks noChangeArrowheads="1"/>
          </p:cNvSpPr>
          <p:nvPr/>
        </p:nvSpPr>
        <p:spPr bwMode="auto">
          <a:xfrm>
            <a:off x="8347950" y="560907"/>
            <a:ext cx="699230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r>
              <a:rPr lang="en-US" dirty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59513" name="TextBox 4"/>
          <p:cNvSpPr txBox="1">
            <a:spLocks noChangeArrowheads="1"/>
          </p:cNvSpPr>
          <p:nvPr/>
        </p:nvSpPr>
        <p:spPr bwMode="auto">
          <a:xfrm>
            <a:off x="4343400" y="6316005"/>
            <a:ext cx="3417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E26BC8-38E4-4AB7-AE4E-037A005715CF}" type="slidenum">
              <a:rPr lang="en-US" sz="1100">
                <a:solidFill>
                  <a:srgbClr val="000000"/>
                </a:solidFill>
              </a:rPr>
              <a:pPr eaLnBrk="1" hangingPunct="1"/>
              <a:t>30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7012" y="381000"/>
            <a:ext cx="327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NPA Sequential Ratios</a:t>
            </a:r>
          </a:p>
        </p:txBody>
      </p:sp>
    </p:spTree>
    <p:extLst>
      <p:ext uri="{BB962C8B-B14F-4D97-AF65-F5344CB8AC3E}">
        <p14:creationId xmlns:p14="http://schemas.microsoft.com/office/powerpoint/2010/main" val="29729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9"/>
          <p:cNvSpPr txBox="1">
            <a:spLocks noChangeArrowheads="1"/>
          </p:cNvSpPr>
          <p:nvPr/>
        </p:nvSpPr>
        <p:spPr bwMode="auto">
          <a:xfrm>
            <a:off x="457200" y="457200"/>
            <a:ext cx="558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Sector wise Breakup of NPA - Domestic</a:t>
            </a:r>
          </a:p>
        </p:txBody>
      </p:sp>
      <p:sp>
        <p:nvSpPr>
          <p:cNvPr id="56323" name="Rectangle 10"/>
          <p:cNvSpPr>
            <a:spLocks noChangeArrowheads="1"/>
          </p:cNvSpPr>
          <p:nvPr/>
        </p:nvSpPr>
        <p:spPr bwMode="auto">
          <a:xfrm>
            <a:off x="8223794" y="534292"/>
            <a:ext cx="679994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4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</a:t>
            </a:r>
            <a:r>
              <a:rPr lang="en-US" sz="1400" b="1" dirty="0" err="1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400" b="1" dirty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8530"/>
              </p:ext>
            </p:extLst>
          </p:nvPr>
        </p:nvGraphicFramePr>
        <p:xfrm>
          <a:off x="457200" y="1752600"/>
          <a:ext cx="8229599" cy="4685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5369"/>
                <a:gridCol w="1371600"/>
                <a:gridCol w="1371600"/>
                <a:gridCol w="1371600"/>
                <a:gridCol w="1414905"/>
                <a:gridCol w="1064525"/>
              </a:tblGrid>
              <a:tr h="1043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Dec- 10</a:t>
                      </a:r>
                    </a:p>
                  </a:txBody>
                  <a:tcPr marL="99067" marR="99067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Sep- 11</a:t>
                      </a:r>
                    </a:p>
                  </a:txBody>
                  <a:tcPr marL="99067" marR="99067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Dec- 11</a:t>
                      </a:r>
                    </a:p>
                  </a:txBody>
                  <a:tcPr marL="99067" marR="99067" marT="45725" marB="45725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of Total NPA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% of Total Sectoral Advances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ctr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6,893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11,960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9,153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Industry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15,753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24,186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22,595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40.41</a:t>
                      </a: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12,409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15,785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19,273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</a:tr>
              <a:tr h="473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Personal Loans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5,926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6,353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DOMESTIC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TOTAL)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40,982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58,284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55,923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4,439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7,197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7,936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9067" marR="99067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</a:p>
                  </a:txBody>
                  <a:tcPr marL="99067" marR="99067" marT="45725" marB="45725" anchor="ctr" horzOverflow="overflow"/>
                </a:tc>
              </a:tr>
              <a:tr h="458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GLOBAL (TOTAL)</a:t>
                      </a:r>
                    </a:p>
                  </a:txBody>
                  <a:tcPr marL="99067" marR="99067" marT="45725" marB="45725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45,421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65,481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63,859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</a:p>
                  </a:txBody>
                  <a:tcPr marL="99067" marR="99067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9067" marR="99067" marT="45725" marB="45725" horzOverflow="overflow"/>
                </a:tc>
              </a:tr>
            </a:tbl>
          </a:graphicData>
        </a:graphic>
      </p:graphicFrame>
      <p:sp>
        <p:nvSpPr>
          <p:cNvPr id="56371" name="Rectangle 7"/>
          <p:cNvSpPr>
            <a:spLocks noChangeArrowheads="1"/>
          </p:cNvSpPr>
          <p:nvPr/>
        </p:nvSpPr>
        <p:spPr bwMode="auto">
          <a:xfrm>
            <a:off x="4419600" y="6372225"/>
            <a:ext cx="300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EFB45587-D316-499A-83A4-8054E11EE319}" type="slidenum">
              <a:rPr lang="en-US" sz="80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9"/>
          <p:cNvSpPr txBox="1">
            <a:spLocks noChangeArrowheads="1"/>
          </p:cNvSpPr>
          <p:nvPr/>
        </p:nvSpPr>
        <p:spPr bwMode="auto">
          <a:xfrm>
            <a:off x="457200" y="457200"/>
            <a:ext cx="245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Overseas NPAs</a:t>
            </a:r>
          </a:p>
        </p:txBody>
      </p:sp>
      <p:sp>
        <p:nvSpPr>
          <p:cNvPr id="60419" name="Rectangle 10"/>
          <p:cNvSpPr>
            <a:spLocks noChangeArrowheads="1"/>
          </p:cNvSpPr>
          <p:nvPr/>
        </p:nvSpPr>
        <p:spPr bwMode="auto">
          <a:xfrm>
            <a:off x="8305800" y="508487"/>
            <a:ext cx="679994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4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</a:t>
            </a:r>
            <a:r>
              <a:rPr lang="en-US" sz="1400" b="1" dirty="0" err="1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400" b="1" dirty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83009"/>
              </p:ext>
            </p:extLst>
          </p:nvPr>
        </p:nvGraphicFramePr>
        <p:xfrm>
          <a:off x="1179513" y="2209800"/>
          <a:ext cx="7202486" cy="28512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7737"/>
                <a:gridCol w="1778805"/>
                <a:gridCol w="1778805"/>
                <a:gridCol w="1377139"/>
              </a:tblGrid>
              <a:tr h="47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Dec -10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Sep- 11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Dec-11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4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MANUFACTURING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ESTATE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7,197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0450" name="Rectangle 6"/>
          <p:cNvSpPr>
            <a:spLocks noChangeArrowheads="1"/>
          </p:cNvSpPr>
          <p:nvPr/>
        </p:nvSpPr>
        <p:spPr bwMode="auto">
          <a:xfrm>
            <a:off x="4421188" y="6324600"/>
            <a:ext cx="30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DD1A7A1F-413B-40F0-AD8D-A82EE9391913}" type="slidenum">
              <a:rPr lang="en-US" sz="80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273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Profit – Summary</a:t>
            </a:r>
          </a:p>
        </p:txBody>
      </p: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8155577" y="535781"/>
            <a:ext cx="590226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Rupee Foradian" pitchFamily="34" charset="0"/>
              </a:rPr>
              <a:t>`/</a:t>
            </a:r>
            <a:r>
              <a:rPr lang="en-US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endParaRPr lang="en-US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7543800" y="6477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92E6D-767A-466E-84B9-1F9D27C935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92717"/>
              </p:ext>
            </p:extLst>
          </p:nvPr>
        </p:nvGraphicFramePr>
        <p:xfrm>
          <a:off x="118199" y="1295400"/>
          <a:ext cx="8839201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135"/>
                <a:gridCol w="2219579"/>
                <a:gridCol w="1042860"/>
                <a:gridCol w="1042860"/>
                <a:gridCol w="1042860"/>
                <a:gridCol w="1042860"/>
                <a:gridCol w="1043601"/>
                <a:gridCol w="1048446"/>
              </a:tblGrid>
              <a:tr h="52501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Dec 2010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Mar 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Jun 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Sept. 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Dec 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Variation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Y-o-Y (%)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65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Interest Earned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54,675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63,069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66,335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68,864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71,501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Interest  Expended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34,806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39,996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47,926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49,825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50,826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Net Interest Income        (1 - 2)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19,869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23,073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18,409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19,039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20,675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Non-Interest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6,482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8,231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6,601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8,418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8,522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Total Operating</a:t>
                      </a:r>
                      <a:r>
                        <a:rPr lang="en-US" sz="1600" b="1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Income (3+4)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26,351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31,304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25,010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27,457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29,197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3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Operating 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12,463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19,251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11,051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11,942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11,878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5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Operating Profit (5 - 6)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13,888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12,053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13,959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15,515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17,319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7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Total Provision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7,356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7,117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8,784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10,604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10,157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Net Profit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6,532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4,936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4,911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5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381000" y="304800"/>
            <a:ext cx="312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Net Interest Income </a:t>
            </a:r>
          </a:p>
        </p:txBody>
      </p:sp>
      <p:sp>
        <p:nvSpPr>
          <p:cNvPr id="65629" name="TextBox 7"/>
          <p:cNvSpPr txBox="1">
            <a:spLocks noChangeArrowheads="1"/>
          </p:cNvSpPr>
          <p:nvPr/>
        </p:nvSpPr>
        <p:spPr bwMode="auto">
          <a:xfrm>
            <a:off x="8077200" y="535632"/>
            <a:ext cx="914400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1200" b="1" dirty="0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200" b="1" dirty="0" smtClean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7575A-C548-4A1F-99F2-CB87ACBB1B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23945"/>
              </p:ext>
            </p:extLst>
          </p:nvPr>
        </p:nvGraphicFramePr>
        <p:xfrm>
          <a:off x="381000" y="1066800"/>
          <a:ext cx="8534400" cy="5175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3815"/>
                <a:gridCol w="967189"/>
                <a:gridCol w="931026"/>
                <a:gridCol w="1008611"/>
                <a:gridCol w="1163782"/>
                <a:gridCol w="1163782"/>
                <a:gridCol w="1086195"/>
              </a:tblGrid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Dec-10</a:t>
                      </a:r>
                    </a:p>
                  </a:txBody>
                  <a:tcPr marL="91436" marR="9143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Mar-11</a:t>
                      </a:r>
                    </a:p>
                  </a:txBody>
                  <a:tcPr marL="91436" marR="9143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Jun-11</a:t>
                      </a:r>
                    </a:p>
                  </a:txBody>
                  <a:tcPr marL="91436" marR="9143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Sept.-11</a:t>
                      </a:r>
                    </a:p>
                  </a:txBody>
                  <a:tcPr marL="91436" marR="9143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Dec-11</a:t>
                      </a:r>
                    </a:p>
                  </a:txBody>
                  <a:tcPr marL="91436" marR="9143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Variation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Y-o-Y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(%)</a:t>
                      </a:r>
                    </a:p>
                  </a:txBody>
                  <a:tcPr marL="91436" marR="91436" marT="45725" marB="45725" anchor="ctr" horzOverflow="overflow"/>
                </a:tc>
              </a:tr>
              <a:tr h="4367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INTEREST INCOME 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54,675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63,069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66,335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68,864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71,501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773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INT. INCOME FROM ADVANCES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40,234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43,252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45,959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48,865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51,714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15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INT. INCOME FROM INVESTMENTS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12,750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14,119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16,406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18,431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18,414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933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OTHER INTEREST INCOME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1,691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5,698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3,970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1,568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1,373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7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INTEREST EXPENDED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34,806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39,996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47,926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49,825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50,826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7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INT. EXPENDED ON DEPOSITS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29,879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35,249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43,837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45,055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44,542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63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INT. EXPENDED ON BORRROWINGS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2,473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2,340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1,517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2,099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3,564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15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INTEREST EXPENSES ON SUBORDINATED DEBT etc.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2,454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2,408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2,470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2,671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2,721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7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NET INTEREST INCOME </a:t>
                      </a:r>
                    </a:p>
                  </a:txBody>
                  <a:tcPr marL="99056" marR="9905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19,869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23,073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18,409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19,039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20,675</a:t>
                      </a:r>
                    </a:p>
                  </a:txBody>
                  <a:tcPr marL="91436" marR="91436" marT="45725" marB="45725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324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Non-interest Income </a:t>
            </a:r>
          </a:p>
        </p:txBody>
      </p:sp>
      <p:sp>
        <p:nvSpPr>
          <p:cNvPr id="67677" name="TextBox 7"/>
          <p:cNvSpPr txBox="1">
            <a:spLocks noChangeArrowheads="1"/>
          </p:cNvSpPr>
          <p:nvPr/>
        </p:nvSpPr>
        <p:spPr bwMode="auto">
          <a:xfrm>
            <a:off x="7924800" y="549681"/>
            <a:ext cx="1066800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1200" b="1" dirty="0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200" b="1" dirty="0" smtClean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07C73-2F13-4C00-BBC8-58ACF6DE89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15618"/>
              </p:ext>
            </p:extLst>
          </p:nvPr>
        </p:nvGraphicFramePr>
        <p:xfrm>
          <a:off x="288925" y="1279525"/>
          <a:ext cx="8602663" cy="5006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3720"/>
                <a:gridCol w="998725"/>
                <a:gridCol w="703578"/>
                <a:gridCol w="1100452"/>
                <a:gridCol w="695640"/>
                <a:gridCol w="931823"/>
                <a:gridCol w="998725"/>
              </a:tblGrid>
              <a:tr h="62455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Dec-10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Mar- 11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Jun- 11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Sep- 11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Dec- 11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Variation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Y-o-Y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(%)</a:t>
                      </a:r>
                    </a:p>
                  </a:txBody>
                  <a:tcPr marT="45712" marB="45712" anchor="b" horzOverflow="overflow"/>
                </a:tc>
              </a:tr>
              <a:tr h="62455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Treasury: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PROFIT FROM SALE OF SECURITIES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592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1,266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1,544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688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74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PROFIT FROM EXCHANGE TRANSACTIONS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1,271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1,334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1,483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688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Sub Total (A)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1,863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2,600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3,027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3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Core-banking Operations: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966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COMMISSION / EXCHANGE / BROKERAGE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2,838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3,468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3,258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3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OTHER NON-INTEREST INCOME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1,124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1,244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1,257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688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Sub Total (B)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3,962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4,712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4,515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3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RECOVERY IN WRITTEN OFF ACCOUNTS (C)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658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919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876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6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NON-INTEREST INCOME (A+B+C)</a:t>
                      </a:r>
                    </a:p>
                  </a:txBody>
                  <a:tcPr marT="45712" marB="45712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6,483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8,231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8,418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ChangeArrowheads="1"/>
          </p:cNvSpPr>
          <p:nvPr/>
        </p:nvSpPr>
        <p:spPr bwMode="auto">
          <a:xfrm>
            <a:off x="3276600" y="99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"/>
            <a:r>
              <a:rPr lang="en-US">
                <a:solidFill>
                  <a:srgbClr val="000000"/>
                </a:solidFill>
              </a:rPr>
              <a:t> 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7" name="Rectangle 7"/>
          <p:cNvSpPr>
            <a:spLocks noChangeArrowheads="1"/>
          </p:cNvSpPr>
          <p:nvPr/>
        </p:nvSpPr>
        <p:spPr bwMode="auto">
          <a:xfrm>
            <a:off x="304800" y="457200"/>
            <a:ext cx="668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Cost &amp; Yield  Ratios –Quarterly Comparison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BBDF2-4FD7-4846-9410-8DADCFF8E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31168"/>
              </p:ext>
            </p:extLst>
          </p:nvPr>
        </p:nvGraphicFramePr>
        <p:xfrm>
          <a:off x="56607" y="1447800"/>
          <a:ext cx="9087394" cy="4600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3727"/>
                <a:gridCol w="473502"/>
                <a:gridCol w="669631"/>
                <a:gridCol w="493692"/>
                <a:gridCol w="608579"/>
                <a:gridCol w="542253"/>
                <a:gridCol w="505290"/>
                <a:gridCol w="618479"/>
                <a:gridCol w="471059"/>
                <a:gridCol w="545161"/>
                <a:gridCol w="538824"/>
                <a:gridCol w="608336"/>
                <a:gridCol w="545161"/>
                <a:gridCol w="616899"/>
                <a:gridCol w="521640"/>
                <a:gridCol w="545161"/>
              </a:tblGrid>
              <a:tr h="4164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Dec 10</a:t>
                      </a:r>
                    </a:p>
                  </a:txBody>
                  <a:tcPr marL="91439" marR="91439" marT="45717" marB="4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Mar 11</a:t>
                      </a:r>
                    </a:p>
                  </a:txBody>
                  <a:tcPr marL="91439" marR="91439" marT="45717" marB="4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Jun 11</a:t>
                      </a:r>
                    </a:p>
                  </a:txBody>
                  <a:tcPr marL="91439" marR="91439" marT="45717" marB="4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  Sept 11</a:t>
                      </a:r>
                    </a:p>
                  </a:txBody>
                  <a:tcPr marL="91439" marR="91439" marT="45717" marB="4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Qtr  Dec 11</a:t>
                      </a:r>
                    </a:p>
                  </a:txBody>
                  <a:tcPr marL="91439" marR="91439" marT="45717" marB="4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/>
                </a:tc>
              </a:tr>
              <a:tr h="49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INDIAN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FOREIGN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GLOBAL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INDIAN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FOREIGN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GLOBAL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INDIAN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latin typeface="Calibri" pitchFamily="34" charset="0"/>
                          <a:cs typeface="Calibri" pitchFamily="34" charset="0"/>
                        </a:rPr>
                        <a:t>FOREIGN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GLOBAL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INDIAN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FOREIGN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GLOBAL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INDIAN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FOREIGN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latin typeface="Calibri" pitchFamily="34" charset="0"/>
                          <a:cs typeface="Calibri" pitchFamily="34" charset="0"/>
                        </a:rPr>
                        <a:t>GLOBAL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4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Cost of Deposits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5.61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1.28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4.97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6.08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1.15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5.32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6.87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1.17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6.01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7.07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1.24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6.09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7.06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1.35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5.96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</a:tr>
              <a:tr h="54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Yield </a:t>
                      </a:r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on </a:t>
                      </a:r>
                      <a:r>
                        <a:rPr lang="en-US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  Advances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10.35</a:t>
                      </a:r>
                      <a:endParaRPr lang="en-US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3.05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8.78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10.67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2.82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8.81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10.84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2.80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8.89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11.69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2.92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9.41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11.93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3.35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9.45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</a:tr>
              <a:tr h="64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Yield on Investments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7.93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4.67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7.71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8.27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4.68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8.04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7.50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4.67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7.37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7.95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4.68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7.82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7.89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4.72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7.74</a:t>
                      </a:r>
                    </a:p>
                  </a:txBody>
                  <a:tcPr marL="91439" marR="91439" marT="45717" marB="45717" anchor="ctr"/>
                </a:tc>
              </a:tr>
              <a:tr h="54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Yield on Funds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8.29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3.30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7.43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8.71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3.21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7.76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8.58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3.16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7.61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9.20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3.22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8.06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9.27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3.49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7.99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</a:tr>
              <a:tr h="54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Cost of Funds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5.32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1.89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4.73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5.54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1.95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4.92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6.26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1.97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5.50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6.47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2.04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5.60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6.68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2.17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5.68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</a:tr>
              <a:tr h="86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N.I.M.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3.49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1.45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3.09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3.38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1.24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2.94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2.43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1.22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2.19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2.77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1.20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2.44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2.91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1.38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2.55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7" marB="45717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06" y="1021934"/>
            <a:ext cx="22098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 and Yield (%)</a:t>
            </a:r>
          </a:p>
        </p:txBody>
      </p:sp>
    </p:spTree>
    <p:extLst>
      <p:ext uri="{BB962C8B-B14F-4D97-AF65-F5344CB8AC3E}">
        <p14:creationId xmlns:p14="http://schemas.microsoft.com/office/powerpoint/2010/main" val="21500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57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>
              <a:defRPr/>
            </a:pPr>
            <a:r>
              <a:rPr lang="en-US" sz="2400" kern="1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Business Ratios </a:t>
            </a:r>
            <a:r>
              <a:rPr lang="en-US" sz="2400" kern="1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– </a:t>
            </a:r>
            <a:r>
              <a:rPr lang="en-US" sz="2400" kern="1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Arial" charset="0"/>
              </a:rPr>
              <a:t>Quarterly Comparison</a:t>
            </a:r>
            <a:endParaRPr lang="en-US" sz="2400" kern="12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+mn-ea"/>
              <a:cs typeface="Arial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35096"/>
              </p:ext>
            </p:extLst>
          </p:nvPr>
        </p:nvGraphicFramePr>
        <p:xfrm>
          <a:off x="304800" y="1219200"/>
          <a:ext cx="8534400" cy="4841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890"/>
                <a:gridCol w="1174459"/>
                <a:gridCol w="1087388"/>
                <a:gridCol w="1023891"/>
                <a:gridCol w="1098908"/>
                <a:gridCol w="1017864"/>
              </a:tblGrid>
              <a:tr h="516140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Dec-10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Mar-11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Jun-11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Sept.-11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5314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Cost to Income Ratio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47.30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61.50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44.19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43.49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40.68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64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Non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Interest income to Operating Expenses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52.01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42.76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59.73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70.49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71.74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5117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Asset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Utilization Ratio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1.89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1.48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1.60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1.78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1.94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44789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Return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on Assets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0.89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0.61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0.59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0.56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0.80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45772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Return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on Equity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18.50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13.19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13.13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12.07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16.97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64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Earnings Per Share             (Basic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&amp; Diluted)</a:t>
                      </a:r>
                      <a:endParaRPr lang="en-US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12.44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9.37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9.47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8.99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13.10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477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Book value per share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274.78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283.24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292.90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301.87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314.96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  <a:tr h="61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Net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worth (Rs. in Mn)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144,511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154,995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160,279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165,191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172,352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6" marB="45716" anchor="b"/>
                </a:tc>
              </a:tr>
            </a:tbl>
          </a:graphicData>
        </a:graphic>
      </p:graphicFrame>
      <p:sp>
        <p:nvSpPr>
          <p:cNvPr id="768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10088" y="6400800"/>
            <a:ext cx="519112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                </a:t>
            </a:r>
            <a:fld id="{270753FC-7009-480E-969E-87D7889EEBEA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Investments    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898897"/>
              </p:ext>
            </p:extLst>
          </p:nvPr>
        </p:nvGraphicFramePr>
        <p:xfrm>
          <a:off x="352425" y="1273173"/>
          <a:ext cx="8469318" cy="3697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313"/>
                <a:gridCol w="2354793"/>
                <a:gridCol w="1411553"/>
                <a:gridCol w="1411553"/>
                <a:gridCol w="1411553"/>
                <a:gridCol w="1411553"/>
              </a:tblGrid>
              <a:tr h="866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Sep- 11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YoY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Growth 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5017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672,539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879,865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820,367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21.98</a:t>
                      </a:r>
                      <a:endParaRPr lang="en-US" dirty="0"/>
                    </a:p>
                  </a:txBody>
                  <a:tcPr/>
                </a:tc>
              </a:tr>
              <a:tr h="501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US" dirty="0" smtClean="0"/>
                        <a:t>SLR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606,244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681,489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661,117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9.05</a:t>
                      </a:r>
                      <a:endParaRPr lang="en-US" dirty="0"/>
                    </a:p>
                  </a:txBody>
                  <a:tcPr/>
                </a:tc>
              </a:tr>
              <a:tr h="50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NON- SLR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66,295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198,376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140.21</a:t>
                      </a:r>
                      <a:endParaRPr lang="en-US" dirty="0"/>
                    </a:p>
                  </a:txBody>
                  <a:tcPr/>
                </a:tc>
              </a:tr>
              <a:tr h="50178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44,740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39,930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</a:tr>
              <a:tr h="50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(1+2)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717,279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919,795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865,537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56518-ABC5-45D4-948E-527F57F0DA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848600" y="533400"/>
            <a:ext cx="1066800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1200" b="1" dirty="0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200" b="1" dirty="0" smtClean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14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68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45593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75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Investments - Domestic</a:t>
            </a:r>
          </a:p>
        </p:txBody>
      </p: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8001000" y="547687"/>
            <a:ext cx="762000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sz="1200" b="1" dirty="0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200" b="1" dirty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08C87-8EC1-45AE-895F-6E6A9A1DF8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77223"/>
              </p:ext>
            </p:extLst>
          </p:nvPr>
        </p:nvGraphicFramePr>
        <p:xfrm>
          <a:off x="164307" y="1066800"/>
          <a:ext cx="8815386" cy="51085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725"/>
                <a:gridCol w="1479148"/>
                <a:gridCol w="927935"/>
                <a:gridCol w="927935"/>
                <a:gridCol w="927935"/>
                <a:gridCol w="927935"/>
                <a:gridCol w="927935"/>
                <a:gridCol w="927935"/>
                <a:gridCol w="507588"/>
                <a:gridCol w="884315"/>
              </a:tblGrid>
              <a:tr h="30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Dec-10</a:t>
                      </a:r>
                    </a:p>
                  </a:txBody>
                  <a:tcPr marL="91447" marR="91447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Dec-11</a:t>
                      </a:r>
                    </a:p>
                  </a:txBody>
                  <a:tcPr marL="91447" marR="91447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AFS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HTM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HFT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AFS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HTM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HFT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</a:tr>
              <a:tr h="589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SLR INVESTMENTS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140,070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466,124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606,244</a:t>
                      </a:r>
                      <a:endParaRPr lang="en-US" sz="1400" dirty="0"/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1,26,859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5,34,055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203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6,61,117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38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OF WHICH:</a:t>
                      </a:r>
                    </a:p>
                  </a:txBody>
                  <a:tcPr marL="91447" marR="91447" marT="45717" marB="45717" horzOverflow="overflow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7" marR="91447" marT="45709" marB="4570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GOVERNMENT SECURITIES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138,965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464,061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603,076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1,25,448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5,32,828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203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6,58,479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846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OTHER APPROVED SECURITIES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1,105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2,063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3,168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1,411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1,227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2,638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38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 Duration - AFS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2.33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2.04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692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 SLR INVESTMENTS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57,522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8,709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66,295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1,48,939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10,311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1,59,250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382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 Duration</a:t>
                      </a: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2.15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140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0.78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  <a:tr h="41729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TOTAL</a:t>
                      </a:r>
                    </a:p>
                  </a:txBody>
                  <a:tcPr marL="91447" marR="91447" marT="45717" marB="45717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197,592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474,833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114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672,539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2,75,798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5,44,366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203</a:t>
                      </a:r>
                    </a:p>
                  </a:txBody>
                  <a:tcPr marL="91447" marR="91447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8,20,367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7" marR="91447" marT="45717" marB="4571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2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04800" y="381000"/>
            <a:ext cx="406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Awards &amp; Accolades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81000" y="1371600"/>
            <a:ext cx="8458200" cy="36830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Dun &amp; Brad Street Award for the Best Public Sector Bank Category-2010</a:t>
            </a:r>
          </a:p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Second PSU Award 2010 by  </a:t>
            </a:r>
            <a:r>
              <a:rPr lang="en-US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Dalal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Street.</a:t>
            </a:r>
          </a:p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award of the most efficient Public Sector Bank based on the Operating Profit / Total number of employees, Growth in operating profit and Balance Sheet Profit </a:t>
            </a:r>
          </a:p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Award for Excellence in Lending </a:t>
            </a:r>
            <a:r>
              <a:rPr lang="en-US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Micro 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Small Enterprises</a:t>
            </a:r>
          </a:p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 Education Loan Provider: Outlook Money – NDTV Profit Awards</a:t>
            </a:r>
          </a:p>
          <a:p>
            <a:pPr marL="342900" indent="-342900" algn="just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‘Winner Award’ in the ‘Best Business Enablement Initiative’ Category by IBA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D0586-B0FC-4B6F-8AF0-0D71DFC64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1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524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75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Capital Adequacy –Basel II</a:t>
            </a:r>
          </a:p>
        </p:txBody>
      </p:sp>
      <p:sp>
        <p:nvSpPr>
          <p:cNvPr id="80899" name="TextBox 7"/>
          <p:cNvSpPr txBox="1">
            <a:spLocks noChangeArrowheads="1"/>
          </p:cNvSpPr>
          <p:nvPr/>
        </p:nvSpPr>
        <p:spPr bwMode="auto">
          <a:xfrm>
            <a:off x="8374706" y="580637"/>
            <a:ext cx="526106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2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sz="1200" b="1" dirty="0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C57C4-6153-4152-B5F4-BD641D8CB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37666"/>
              </p:ext>
            </p:extLst>
          </p:nvPr>
        </p:nvGraphicFramePr>
        <p:xfrm>
          <a:off x="609600" y="1371600"/>
          <a:ext cx="8001000" cy="4724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7151"/>
                <a:gridCol w="1187449"/>
                <a:gridCol w="1371600"/>
                <a:gridCol w="1295400"/>
                <a:gridCol w="1219200"/>
                <a:gridCol w="1600200"/>
              </a:tblGrid>
              <a:tr h="549345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b="0" i="0" u="none" strike="noStrike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31.12.2010</a:t>
                      </a:r>
                      <a:endParaRPr lang="en-US" sz="1550" b="0" i="0" u="none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b="0" i="0" u="none" strike="noStrike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31.03.2011</a:t>
                      </a:r>
                      <a:endParaRPr lang="en-US" sz="1550" b="0" i="0" u="none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b="0" i="0" u="none" strike="noStrike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30.06.2011</a:t>
                      </a:r>
                      <a:endParaRPr lang="en-US" sz="1550" b="0" i="0" u="none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b="0" i="0" u="none" strike="noStrike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30.09.2011</a:t>
                      </a:r>
                      <a:endParaRPr lang="en-US" sz="1550" b="0" i="0" u="none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b="0" i="0" u="none" strike="noStrike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31.12.2011</a:t>
                      </a:r>
                      <a:endParaRPr lang="en-US" sz="1550" b="0" i="0" u="none" strike="noStrike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43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Tier I Capital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140,700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170,470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170,550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170,840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171,170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43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Tier II Capital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78,360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  78,670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75,630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76,760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78,980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43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Total Capital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219,060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249,140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246,180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247,600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250,150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43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Total Assets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2,991,853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3,511,725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3,459,576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3,514,381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3,645,565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659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Risk Weighted </a:t>
                      </a:r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Assets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1,764,450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2,047,620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2,126,990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2,069,270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2,236,300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659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smtClean="0">
                          <a:latin typeface="Calibri" pitchFamily="34" charset="0"/>
                          <a:cs typeface="Calibri" pitchFamily="34" charset="0"/>
                        </a:rPr>
                        <a:t>CRAR </a:t>
                      </a:r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- Tier I (%)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7.97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8.33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8.02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8.26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7.65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659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smtClean="0">
                          <a:latin typeface="Calibri" pitchFamily="34" charset="0"/>
                          <a:cs typeface="Calibri" pitchFamily="34" charset="0"/>
                        </a:rPr>
                        <a:t>CRAR </a:t>
                      </a:r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- Tier II (%)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4.44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3.84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3.55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3.71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3.53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  <a:tr h="43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smtClean="0">
                          <a:latin typeface="Calibri" pitchFamily="34" charset="0"/>
                          <a:cs typeface="Calibri" pitchFamily="34" charset="0"/>
                        </a:rPr>
                        <a:t>CRAR </a:t>
                      </a:r>
                      <a:r>
                        <a:rPr lang="en-US" sz="1550" b="1" u="none" strike="noStrike" dirty="0">
                          <a:latin typeface="Calibri" pitchFamily="34" charset="0"/>
                          <a:cs typeface="Calibri" pitchFamily="34" charset="0"/>
                        </a:rPr>
                        <a:t>(%) 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12.41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12.17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11.57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11.97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latin typeface="Calibri" pitchFamily="34" charset="0"/>
                          <a:cs typeface="Calibri" pitchFamily="34" charset="0"/>
                        </a:rPr>
                        <a:t>11.18</a:t>
                      </a:r>
                      <a:endParaRPr lang="en-US" sz="155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73731"/>
              </p:ext>
            </p:extLst>
          </p:nvPr>
        </p:nvGraphicFramePr>
        <p:xfrm>
          <a:off x="546100" y="1449388"/>
          <a:ext cx="8278813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8" name="Worksheet" r:id="rId3" imgW="5067300" imgH="1524000" progId="Excel.Sheet.8">
                  <p:embed/>
                </p:oleObj>
              </mc:Choice>
              <mc:Fallback>
                <p:oleObj name="Worksheet" r:id="rId3" imgW="5067300" imgH="1524000" progId="Excel.Sheet.8">
                  <p:embed/>
                  <p:pic>
                    <p:nvPicPr>
                      <p:cNvPr id="0" name="Picture 3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449388"/>
                        <a:ext cx="8278813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57188"/>
            <a:ext cx="2492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Productivity</a:t>
            </a:r>
          </a:p>
        </p:txBody>
      </p:sp>
      <p:graphicFrame>
        <p:nvGraphicFramePr>
          <p:cNvPr id="8192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732650"/>
              </p:ext>
            </p:extLst>
          </p:nvPr>
        </p:nvGraphicFramePr>
        <p:xfrm>
          <a:off x="533400" y="4102100"/>
          <a:ext cx="8305800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9" name="Worksheet" r:id="rId5" imgW="4457700" imgH="1143000" progId="Excel.Sheet.8">
                  <p:embed/>
                </p:oleObj>
              </mc:Choice>
              <mc:Fallback>
                <p:oleObj name="Worksheet" r:id="rId5" imgW="4457700" imgH="1143000" progId="Excel.Sheet.8">
                  <p:embed/>
                  <p:pic>
                    <p:nvPicPr>
                      <p:cNvPr id="0" name="Picture 3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02100"/>
                        <a:ext cx="8305800" cy="2236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089357"/>
            <a:ext cx="2514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Per Branch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3663" y="4102519"/>
            <a:ext cx="293268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Per Employee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3166" y="565265"/>
            <a:ext cx="1143000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>
                <a:latin typeface="Rupee Foradian" pitchFamily="34" charset="0"/>
              </a:rPr>
              <a:t>`</a:t>
            </a:r>
            <a:r>
              <a:rPr lang="en-US" sz="1200" dirty="0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en-US" sz="1200" dirty="0" err="1" smtClean="0"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Mn</a:t>
            </a:r>
            <a:endParaRPr lang="en-US" sz="1200" dirty="0" smtClean="0"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4343400" y="640080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DC57C4-6153-4152-B5F4-BD641D8CBF7B}" type="slidenum">
              <a:rPr lang="en-US" sz="800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685800" y="3810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Way Ahead</a:t>
            </a: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381000" y="2152710"/>
            <a:ext cx="8413750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1313" indent="-341313" algn="just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CASA drive to continue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Focus </a:t>
            </a:r>
            <a:r>
              <a:rPr lang="en-US" sz="24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on 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Asset quality with the formation of </a:t>
            </a:r>
            <a:r>
              <a:rPr lang="en-US" sz="2400" b="1" err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specialised</a:t>
            </a:r>
            <a:r>
              <a:rPr lang="en-US" sz="2400" b="1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Credit 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Processing Centres for Large Corporate, Mid Corporate,  SME , Retail and </a:t>
            </a:r>
            <a:r>
              <a:rPr lang="en-US" sz="2400" b="1" dirty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Agriculture</a:t>
            </a:r>
            <a:endParaRPr lang="en-US" sz="2400" b="1" dirty="0" smtClean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To add over 300 branches and 1000 ATMs 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rgbClr val="003880">
                        <a:shade val="20000"/>
                        <a:satMod val="200000"/>
                      </a:srgbClr>
                    </a:gs>
                    <a:gs pos="78000">
                      <a:srgbClr val="00388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88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International  Operation to contribute significantly to the business – 3 New Centres to be added i.e. Uganda, Canada &amp; Botswana</a:t>
            </a:r>
            <a:endParaRPr lang="en-US" sz="2400" b="1" dirty="0">
              <a:ln w="1905"/>
              <a:gradFill>
                <a:gsLst>
                  <a:gs pos="0">
                    <a:srgbClr val="003880">
                      <a:shade val="20000"/>
                      <a:satMod val="200000"/>
                    </a:srgbClr>
                  </a:gs>
                  <a:gs pos="78000">
                    <a:srgbClr val="003880">
                      <a:tint val="90000"/>
                      <a:shade val="89000"/>
                      <a:satMod val="220000"/>
                    </a:srgbClr>
                  </a:gs>
                  <a:gs pos="100000">
                    <a:srgbClr val="00388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4267200" y="6400800"/>
            <a:ext cx="533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DC57C4-6153-4152-B5F4-BD641D8CBF7B}" type="slidenum">
              <a:rPr lang="en-US" sz="800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5985" y="6172200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97DC57C4-6153-4152-B5F4-BD641D8CBF7B}" type="slidenum">
              <a:rPr lang="en-US" sz="90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43" y="1981200"/>
            <a:ext cx="4845715" cy="3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406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Awards &amp; Accolades</a:t>
            </a:r>
          </a:p>
        </p:txBody>
      </p:sp>
      <p:sp>
        <p:nvSpPr>
          <p:cNvPr id="9220" name="TextBox 7"/>
          <p:cNvSpPr txBox="1">
            <a:spLocks noChangeAspect="1" noChangeArrowheads="1"/>
          </p:cNvSpPr>
          <p:nvPr/>
        </p:nvSpPr>
        <p:spPr bwMode="auto">
          <a:xfrm>
            <a:off x="427062" y="981074"/>
            <a:ext cx="8183537" cy="452431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Secured 92</a:t>
            </a:r>
            <a:r>
              <a:rPr lang="en-US" sz="160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</a:t>
            </a: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place in MTB – an improvement of 54 rankings as compared to previous year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 major PSU bank to receive ISO 27001:2005 certification for Data Centre &amp; Disaster Recovery Centre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International Award in Outsourcing – Sponsored by Everest Group &amp;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Forbes at New York, USA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 Award for Green IT at CIO-100 event for Solar Power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Runners’ Up Award – FE India’s Best Bank Awards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10088" y="6400800"/>
            <a:ext cx="123825" cy="122238"/>
          </a:xfrm>
        </p:spPr>
        <p:txBody>
          <a:bodyPr/>
          <a:lstStyle/>
          <a:p>
            <a:pPr>
              <a:defRPr/>
            </a:pPr>
            <a:fld id="{F11048EC-E3B5-41BC-926C-969E510BCF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285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New </a:t>
            </a:r>
            <a:r>
              <a:rPr lang="en-US" sz="2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Intiatives</a:t>
            </a:r>
            <a:endParaRPr lang="en-US" sz="2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1219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3B81F-38C5-41FF-9145-B7610D358E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221" y="1189686"/>
            <a:ext cx="8153400" cy="47705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Bank reorganised its structure to a more customer focus institution capable of encashing the emerging oppurtunities. Accordingly, customer focused verticals i.e Large Corporate, Mid Corporate , SME, Retail, Rural etc. established</a:t>
            </a:r>
            <a:endParaRPr lang="en-US" sz="17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specialized SME </a:t>
            </a:r>
            <a:r>
              <a:rPr lang="en-US" sz="1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Centres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Retail 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</a:t>
            </a:r>
            <a:r>
              <a:rPr lang="en-US" sz="1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Centres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52 </a:t>
            </a:r>
            <a:r>
              <a:rPr lang="en-US" sz="17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Rural Credit 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Processing 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hubs established to provide focused attention and to </a:t>
            </a:r>
            <a:r>
              <a:rPr lang="en-US" sz="17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accelerate credit 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delivery  to the vital segments.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17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Launched BOI </a:t>
            </a:r>
            <a:r>
              <a:rPr lang="en-US" sz="1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Kisan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Sathi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benefit tenant farmers, Launched Jai </a:t>
            </a:r>
            <a:r>
              <a:rPr lang="en-US" sz="17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Jawan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Salary plus scheme for defense personnel, Star </a:t>
            </a:r>
            <a:r>
              <a:rPr lang="en-US" sz="17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Suraksha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SB plus with free accidental death insurance of 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pee Foradian" pitchFamily="34" charset="0"/>
              </a:rPr>
              <a:t>`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50,000 </a:t>
            </a:r>
            <a:endParaRPr lang="en-US" sz="17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Launched ‘BINGO</a:t>
            </a:r>
            <a:r>
              <a:rPr lang="en-US" sz="17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ATM cum Debit card for 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Bank has  started process of UID (Unique identification number), ‘</a:t>
            </a:r>
            <a:r>
              <a:rPr lang="en-US" sz="1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Adhar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in coordination with UIAI with a target to </a:t>
            </a:r>
            <a:r>
              <a:rPr lang="en-US" sz="17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 1crore </a:t>
            </a:r>
            <a:r>
              <a:rPr lang="en-US" sz="1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citizens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17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Launched ‘BTM’ (Banking Through Mobile) to enable remittances and transfers using mobile phone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17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8" descr="C:\Documents and Settings\Parthik.Bheda\Desktop\BOI Logo Engli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318" r="11831" b="22317"/>
          <a:stretch/>
        </p:blipFill>
        <p:spPr bwMode="auto">
          <a:xfrm>
            <a:off x="7550331" y="6125749"/>
            <a:ext cx="1288801" cy="7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04800" y="457200"/>
            <a:ext cx="3446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u="sng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New </a:t>
            </a:r>
            <a:r>
              <a:rPr lang="en-US" sz="2800" b="1" u="sng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Intiatives</a:t>
            </a:r>
            <a:endParaRPr lang="en-US" sz="2800" b="1" u="sng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1219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3B81F-38C5-41FF-9145-B7610D358E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221" y="1371600"/>
            <a:ext cx="8153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have installed 43 number of ATMs during the 3Q (Quarter ended 31</a:t>
            </a:r>
            <a:r>
              <a:rPr lang="en-US" sz="240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December, 2011).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8" descr="C:\Documents and Settings\Parthik.Bheda\Desktop\BOI Logo Engli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318" r="11831" b="22317"/>
          <a:stretch/>
        </p:blipFill>
        <p:spPr bwMode="auto">
          <a:xfrm>
            <a:off x="7550331" y="6125749"/>
            <a:ext cx="1288801" cy="7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48659"/>
              </p:ext>
            </p:extLst>
          </p:nvPr>
        </p:nvGraphicFramePr>
        <p:xfrm>
          <a:off x="457200" y="1828800"/>
          <a:ext cx="84042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6" name="Worksheet" r:id="rId3" imgW="8420100" imgH="3971849" progId="Excel.Sheet.8">
                  <p:embed/>
                </p:oleObj>
              </mc:Choice>
              <mc:Fallback>
                <p:oleObj name="Worksheet" r:id="rId3" imgW="8420100" imgH="3971849" progId="Excel.Sheet.8">
                  <p:embed/>
                  <p:pic>
                    <p:nvPicPr>
                      <p:cNvPr id="0" name="Picture 2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404225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04800"/>
            <a:ext cx="65405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Investor Profile- Shareholding Pattern (%)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673927" y="5977354"/>
            <a:ext cx="3101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 Foreign Holding 15.66 %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18683-210C-4141-A2B2-99790FD2F5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Temporary Internet Files\Content.IE5\35XW8A99\MPj043951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83129"/>
            <a:ext cx="7924800" cy="5165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163513" y="441325"/>
            <a:ext cx="8523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Global Footprints – Foreign Branches of the Bank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315200" y="1447800"/>
            <a:ext cx="1597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Japan (Tokyo &amp; Osaka</a:t>
            </a:r>
            <a:r>
              <a:rPr lang="en-US" sz="100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467600" y="1981200"/>
            <a:ext cx="12192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6934200" y="1600200"/>
            <a:ext cx="966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Phnom Penh</a:t>
            </a:r>
          </a:p>
        </p:txBody>
      </p:sp>
      <p:cxnSp>
        <p:nvCxnSpPr>
          <p:cNvPr id="17" name="Straight Arrow Connector 16"/>
          <p:cNvCxnSpPr>
            <a:stCxn id="30726" idx="2"/>
          </p:cNvCxnSpPr>
          <p:nvPr/>
        </p:nvCxnSpPr>
        <p:spPr>
          <a:xfrm flipH="1">
            <a:off x="6858000" y="1846263"/>
            <a:ext cx="560388" cy="16589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18"/>
          <p:cNvSpPr txBox="1">
            <a:spLocks noChangeArrowheads="1"/>
          </p:cNvSpPr>
          <p:nvPr/>
        </p:nvSpPr>
        <p:spPr bwMode="auto">
          <a:xfrm>
            <a:off x="6553200" y="1066800"/>
            <a:ext cx="933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Singapore</a:t>
            </a:r>
          </a:p>
          <a:p>
            <a:pPr eaLnBrk="1" hangingPunct="1"/>
            <a:r>
              <a:rPr lang="en-US" sz="1000" b="1"/>
              <a:t>Jakarta</a:t>
            </a:r>
          </a:p>
          <a:p>
            <a:pPr eaLnBrk="1" hangingPunct="1"/>
            <a:r>
              <a:rPr lang="en-US" sz="1000" b="1"/>
              <a:t>Ho Chi Minh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981700" y="2476500"/>
            <a:ext cx="19050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23"/>
          <p:cNvSpPr txBox="1">
            <a:spLocks noChangeArrowheads="1"/>
          </p:cNvSpPr>
          <p:nvPr/>
        </p:nvSpPr>
        <p:spPr bwMode="auto">
          <a:xfrm>
            <a:off x="5715000" y="1219200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Hong Kong Kowloon</a:t>
            </a:r>
          </a:p>
          <a:p>
            <a:pPr eaLnBrk="1" hangingPunct="1"/>
            <a:r>
              <a:rPr lang="en-US" sz="1000" b="1"/>
              <a:t>Shenzen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15000" y="1905000"/>
            <a:ext cx="17526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Box 26"/>
          <p:cNvSpPr txBox="1">
            <a:spLocks noChangeArrowheads="1"/>
          </p:cNvSpPr>
          <p:nvPr/>
        </p:nvSpPr>
        <p:spPr bwMode="auto">
          <a:xfrm>
            <a:off x="3581400" y="5638800"/>
            <a:ext cx="1031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Jo’burgh (SA)</a:t>
            </a:r>
          </a:p>
        </p:txBody>
      </p:sp>
      <p:sp>
        <p:nvSpPr>
          <p:cNvPr id="30733" name="TextBox 31"/>
          <p:cNvSpPr txBox="1">
            <a:spLocks noChangeArrowheads="1"/>
          </p:cNvSpPr>
          <p:nvPr/>
        </p:nvSpPr>
        <p:spPr bwMode="auto">
          <a:xfrm>
            <a:off x="4800600" y="5105400"/>
            <a:ext cx="1782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Kenya (Nairobi, Mombasa,</a:t>
            </a:r>
          </a:p>
          <a:p>
            <a:pPr eaLnBrk="1" hangingPunct="1"/>
            <a:r>
              <a:rPr lang="en-US" sz="1000" b="1"/>
              <a:t>Ind Area &amp; Westlands)</a:t>
            </a:r>
          </a:p>
        </p:txBody>
      </p:sp>
      <p:sp>
        <p:nvSpPr>
          <p:cNvPr id="30734" name="TextBox 34"/>
          <p:cNvSpPr txBox="1">
            <a:spLocks noChangeArrowheads="1"/>
          </p:cNvSpPr>
          <p:nvPr/>
        </p:nvSpPr>
        <p:spPr bwMode="auto">
          <a:xfrm>
            <a:off x="4343400" y="1219200"/>
            <a:ext cx="1368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Europe</a:t>
            </a:r>
          </a:p>
          <a:p>
            <a:pPr eaLnBrk="1" hangingPunct="1"/>
            <a:r>
              <a:rPr lang="en-US" sz="1000" b="1"/>
              <a:t>-France (Paris)</a:t>
            </a:r>
          </a:p>
          <a:p>
            <a:pPr eaLnBrk="1" hangingPunct="1"/>
            <a:r>
              <a:rPr lang="en-US" sz="1000" b="1"/>
              <a:t>-Belgium (Antwerp</a:t>
            </a:r>
            <a:r>
              <a:rPr lang="en-US" sz="1000"/>
              <a:t>)</a:t>
            </a:r>
          </a:p>
        </p:txBody>
      </p:sp>
      <p:cxnSp>
        <p:nvCxnSpPr>
          <p:cNvPr id="42" name="Straight Arrow Connector 41"/>
          <p:cNvCxnSpPr>
            <a:stCxn id="30732" idx="0"/>
          </p:cNvCxnSpPr>
          <p:nvPr/>
        </p:nvCxnSpPr>
        <p:spPr>
          <a:xfrm flipV="1">
            <a:off x="4097338" y="4419600"/>
            <a:ext cx="855662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4800600" y="4419600"/>
            <a:ext cx="10668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TextBox 44"/>
          <p:cNvSpPr txBox="1">
            <a:spLocks noChangeArrowheads="1"/>
          </p:cNvSpPr>
          <p:nvPr/>
        </p:nvSpPr>
        <p:spPr bwMode="auto">
          <a:xfrm>
            <a:off x="2590800" y="1047750"/>
            <a:ext cx="1782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UK (London +  7branches)</a:t>
            </a:r>
          </a:p>
        </p:txBody>
      </p:sp>
      <p:cxnSp>
        <p:nvCxnSpPr>
          <p:cNvPr id="47" name="Curved Connector 46"/>
          <p:cNvCxnSpPr/>
          <p:nvPr/>
        </p:nvCxnSpPr>
        <p:spPr>
          <a:xfrm rot="16200000" flipH="1">
            <a:off x="3200400" y="1371600"/>
            <a:ext cx="1219200" cy="106680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1600200" y="5257800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Channel Islands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1752600" y="2819400"/>
            <a:ext cx="2590800" cy="2286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>
            <a:off x="4343400" y="1981200"/>
            <a:ext cx="838200" cy="53340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52"/>
          <p:cNvSpPr txBox="1">
            <a:spLocks noChangeArrowheads="1"/>
          </p:cNvSpPr>
          <p:nvPr/>
        </p:nvSpPr>
        <p:spPr bwMode="auto">
          <a:xfrm>
            <a:off x="533400" y="1066800"/>
            <a:ext cx="1585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USA (New York &amp; SFO)</a:t>
            </a:r>
          </a:p>
        </p:txBody>
      </p:sp>
      <p:cxnSp>
        <p:nvCxnSpPr>
          <p:cNvPr id="55" name="Shape 54"/>
          <p:cNvCxnSpPr>
            <a:stCxn id="30742" idx="2"/>
          </p:cNvCxnSpPr>
          <p:nvPr/>
        </p:nvCxnSpPr>
        <p:spPr>
          <a:xfrm rot="16200000" flipH="1">
            <a:off x="1319213" y="1319213"/>
            <a:ext cx="1430337" cy="1417637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55"/>
          <p:cNvSpPr txBox="1">
            <a:spLocks noChangeArrowheads="1"/>
          </p:cNvSpPr>
          <p:nvPr/>
        </p:nvSpPr>
        <p:spPr bwMode="auto">
          <a:xfrm>
            <a:off x="838200" y="419100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West Indies</a:t>
            </a:r>
          </a:p>
          <a:p>
            <a:pPr eaLnBrk="1" hangingPunct="1"/>
            <a:r>
              <a:rPr lang="en-US" sz="1000" b="1"/>
              <a:t>- Cayman Islands</a:t>
            </a:r>
          </a:p>
        </p:txBody>
      </p:sp>
      <p:cxnSp>
        <p:nvCxnSpPr>
          <p:cNvPr id="58" name="Curved Connector 57"/>
          <p:cNvCxnSpPr/>
          <p:nvPr/>
        </p:nvCxnSpPr>
        <p:spPr>
          <a:xfrm flipV="1">
            <a:off x="1143000" y="2971800"/>
            <a:ext cx="1676400" cy="121920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6" name="TextBox 59"/>
          <p:cNvSpPr txBox="1">
            <a:spLocks noChangeArrowheads="1"/>
          </p:cNvSpPr>
          <p:nvPr/>
        </p:nvSpPr>
        <p:spPr bwMode="auto">
          <a:xfrm>
            <a:off x="3563937" y="5257800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/>
              <a:t>Tanzania</a:t>
            </a:r>
          </a:p>
          <a:p>
            <a:pPr eaLnBrk="1" hangingPunct="1"/>
            <a:r>
              <a:rPr lang="en-US" sz="1000" b="1" dirty="0"/>
              <a:t>(Subsidiary</a:t>
            </a:r>
            <a:r>
              <a:rPr lang="en-US" sz="1000" b="1" dirty="0" smtClean="0"/>
              <a:t>), </a:t>
            </a:r>
          </a:p>
        </p:txBody>
      </p:sp>
      <p:cxnSp>
        <p:nvCxnSpPr>
          <p:cNvPr id="62" name="Straight Arrow Connector 61"/>
          <p:cNvCxnSpPr>
            <a:stCxn id="30746" idx="0"/>
          </p:cNvCxnSpPr>
          <p:nvPr/>
        </p:nvCxnSpPr>
        <p:spPr>
          <a:xfrm flipV="1">
            <a:off x="4097337" y="4038600"/>
            <a:ext cx="9906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8" name="TextBox 62"/>
          <p:cNvSpPr txBox="1">
            <a:spLocks noChangeArrowheads="1"/>
          </p:cNvSpPr>
          <p:nvPr/>
        </p:nvSpPr>
        <p:spPr bwMode="auto">
          <a:xfrm>
            <a:off x="5824119" y="3886200"/>
            <a:ext cx="1563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 smtClean="0"/>
              <a:t>Dubai</a:t>
            </a:r>
          </a:p>
          <a:p>
            <a:pPr algn="ctr" eaLnBrk="1" hangingPunct="1"/>
            <a:r>
              <a:rPr lang="en-US" sz="1000" b="1" dirty="0" smtClean="0"/>
              <a:t>(Representative office)</a:t>
            </a:r>
            <a:endParaRPr lang="en-US" sz="1000" b="1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5372100" y="3162300"/>
            <a:ext cx="7620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AA463-4F0E-42DB-B506-A10C936E8E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8077200" y="4571999"/>
            <a:ext cx="304800" cy="53340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920535" y="5168365"/>
            <a:ext cx="1104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New Zealand</a:t>
            </a:r>
          </a:p>
          <a:p>
            <a:pPr algn="ctr"/>
            <a:r>
              <a:rPr lang="en-US" sz="1050" b="1" dirty="0" smtClean="0"/>
              <a:t>(Subsidiary)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PowerPoint Template">
  <a:themeElements>
    <a:clrScheme name="Custom PowerPoint Template 1">
      <a:dk1>
        <a:srgbClr val="000000"/>
      </a:dk1>
      <a:lt1>
        <a:srgbClr val="FFFFFF"/>
      </a:lt1>
      <a:dk2>
        <a:srgbClr val="FF7A00"/>
      </a:dk2>
      <a:lt2>
        <a:srgbClr val="9B9EA3"/>
      </a:lt2>
      <a:accent1>
        <a:srgbClr val="FFB772"/>
      </a:accent1>
      <a:accent2>
        <a:srgbClr val="003F8E"/>
      </a:accent2>
      <a:accent3>
        <a:srgbClr val="FFFFFF"/>
      </a:accent3>
      <a:accent4>
        <a:srgbClr val="000000"/>
      </a:accent4>
      <a:accent5>
        <a:srgbClr val="FFD8BC"/>
      </a:accent5>
      <a:accent6>
        <a:srgbClr val="003880"/>
      </a:accent6>
      <a:hlink>
        <a:srgbClr val="46A4FF"/>
      </a:hlink>
      <a:folHlink>
        <a:srgbClr val="D04223"/>
      </a:folHlink>
    </a:clrScheme>
    <a:fontScheme name="Custom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PowerPoint Template 1">
        <a:dk1>
          <a:srgbClr val="000000"/>
        </a:dk1>
        <a:lt1>
          <a:srgbClr val="FFFFFF"/>
        </a:lt1>
        <a:dk2>
          <a:srgbClr val="FF7A00"/>
        </a:dk2>
        <a:lt2>
          <a:srgbClr val="9B9EA3"/>
        </a:lt2>
        <a:accent1>
          <a:srgbClr val="FFB772"/>
        </a:accent1>
        <a:accent2>
          <a:srgbClr val="003F8E"/>
        </a:accent2>
        <a:accent3>
          <a:srgbClr val="FFFFFF"/>
        </a:accent3>
        <a:accent4>
          <a:srgbClr val="000000"/>
        </a:accent4>
        <a:accent5>
          <a:srgbClr val="FFD8BC"/>
        </a:accent5>
        <a:accent6>
          <a:srgbClr val="003880"/>
        </a:accent6>
        <a:hlink>
          <a:srgbClr val="46A4FF"/>
        </a:hlink>
        <a:folHlink>
          <a:srgbClr val="D04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15452</TotalTime>
  <Words>3164</Words>
  <Application>Microsoft Office PowerPoint</Application>
  <PresentationFormat>On-screen Show (4:3)</PresentationFormat>
  <Paragraphs>1733</Paragraphs>
  <Slides>43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Custom PowerPoint Template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</vt:lpstr>
      <vt:lpstr>PowerPoint Presentation</vt:lpstr>
      <vt:lpstr>PowerPoint Presentation</vt:lpstr>
      <vt:lpstr>Domestic Deposits (CASA)</vt:lpstr>
      <vt:lpstr>PowerPoint Presentation</vt:lpstr>
      <vt:lpstr>PowerPoint Presentation</vt:lpstr>
      <vt:lpstr>PowerPoint Presentation</vt:lpstr>
      <vt:lpstr>Key Sectors (Domestic Credits)</vt:lpstr>
      <vt:lpstr>Domestic Credit                                                                  </vt:lpstr>
      <vt:lpstr>Sector Wise Breakup (Non Food Credit)                     </vt:lpstr>
      <vt:lpstr>Industry Wise Credit                                                                        </vt:lpstr>
      <vt:lpstr>PowerPoint Presentation</vt:lpstr>
      <vt:lpstr>           </vt:lpstr>
      <vt:lpstr>MOVEMENT OF NPA IN RESTRUCTURED ACCOUNTS</vt:lpstr>
      <vt:lpstr>MOVEMENT OF NPA IN RESTRUCTURED ACCOUNTS</vt:lpstr>
      <vt:lpstr>PowerPoint Presentation</vt:lpstr>
      <vt:lpstr>PowerPoint Presentation</vt:lpstr>
      <vt:lpstr>Sector-wise breakup of restructured accounts Slipped to NPA (&gt;10  Mn) (Domestic)</vt:lpstr>
      <vt:lpstr>NPA Movement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Ratios – Quarterly Comparison</vt:lpstr>
      <vt:lpstr>Investments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bg144560</dc:creator>
  <cp:lastModifiedBy>UC177173</cp:lastModifiedBy>
  <cp:revision>1863</cp:revision>
  <cp:lastPrinted>2012-01-27T06:35:23Z</cp:lastPrinted>
  <dcterms:created xsi:type="dcterms:W3CDTF">2010-01-30T04:25:10Z</dcterms:created>
  <dcterms:modified xsi:type="dcterms:W3CDTF">2012-01-27T06:37:16Z</dcterms:modified>
</cp:coreProperties>
</file>